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slideLayouts/slideLayout15.xml" ContentType="application/vnd.openxmlformats-officedocument.presentationml.slideLayout+xml"/>
  <Default Extension="xls" ContentType="application/vnd.ms-exce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ms-powerpoint.presentation.macroEnabled.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Lst>
  <p:notesMasterIdLst>
    <p:notesMasterId r:id="rId16"/>
  </p:notesMasterIdLst>
  <p:handoutMasterIdLst>
    <p:handoutMasterId r:id="rId17"/>
  </p:handoutMasterIdLst>
  <p:sldIdLst>
    <p:sldId id="868" r:id="rId3"/>
    <p:sldId id="912" r:id="rId4"/>
    <p:sldId id="910" r:id="rId5"/>
    <p:sldId id="911" r:id="rId6"/>
    <p:sldId id="898" r:id="rId7"/>
    <p:sldId id="899" r:id="rId8"/>
    <p:sldId id="906" r:id="rId9"/>
    <p:sldId id="886" r:id="rId10"/>
    <p:sldId id="901" r:id="rId11"/>
    <p:sldId id="900" r:id="rId12"/>
    <p:sldId id="904" r:id="rId13"/>
    <p:sldId id="908" r:id="rId14"/>
    <p:sldId id="909" r:id="rId15"/>
  </p:sldIdLst>
  <p:sldSz cx="9144000" cy="6858000" type="screen4x3"/>
  <p:notesSz cx="7010400" cy="9296400"/>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660066"/>
    <a:srgbClr val="009900"/>
    <a:srgbClr val="1C1C1C"/>
    <a:srgbClr val="3366CC"/>
    <a:srgbClr val="D5E3FF"/>
    <a:srgbClr val="000066"/>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42473" autoAdjust="0"/>
    <p:restoredTop sz="94672" autoAdjust="0"/>
  </p:normalViewPr>
  <p:slideViewPr>
    <p:cSldViewPr snapToGrid="0">
      <p:cViewPr varScale="1">
        <p:scale>
          <a:sx n="97" d="100"/>
          <a:sy n="97" d="100"/>
        </p:scale>
        <p:origin x="-114" y="-240"/>
      </p:cViewPr>
      <p:guideLst>
        <p:guide orient="horz" pos="1680"/>
        <p:guide/>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5520"/>
    </p:cViewPr>
  </p:sorterViewPr>
  <p:notesViewPr>
    <p:cSldViewPr snapToGrid="0">
      <p:cViewPr>
        <p:scale>
          <a:sx n="66" d="100"/>
          <a:sy n="66" d="100"/>
        </p:scale>
        <p:origin x="-1488" y="-72"/>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1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957" tIns="45982" rIns="91957" bIns="45982" numCol="1" anchor="t" anchorCtr="0" compatLnSpc="1">
            <a:prstTxWarp prst="textNoShape">
              <a:avLst/>
            </a:prstTxWarp>
          </a:bodyPr>
          <a:lstStyle>
            <a:lvl1pPr defTabSz="920750">
              <a:defRPr sz="1100" b="0"/>
            </a:lvl1pPr>
          </a:lstStyle>
          <a:p>
            <a:pPr>
              <a:defRPr/>
            </a:pPr>
            <a:endParaRPr lang="en-US"/>
          </a:p>
        </p:txBody>
      </p:sp>
      <p:sp>
        <p:nvSpPr>
          <p:cNvPr id="28675" name="Rectangle 3"/>
          <p:cNvSpPr>
            <a:spLocks noGrp="1" noChangeArrowheads="1"/>
          </p:cNvSpPr>
          <p:nvPr>
            <p:ph type="dt" sz="quarter" idx="1"/>
          </p:nvPr>
        </p:nvSpPr>
        <p:spPr bwMode="auto">
          <a:xfrm>
            <a:off x="3968750" y="0"/>
            <a:ext cx="3040063" cy="465138"/>
          </a:xfrm>
          <a:prstGeom prst="rect">
            <a:avLst/>
          </a:prstGeom>
          <a:noFill/>
          <a:ln w="9525">
            <a:noFill/>
            <a:miter lim="800000"/>
            <a:headEnd/>
            <a:tailEnd/>
          </a:ln>
          <a:effectLst/>
        </p:spPr>
        <p:txBody>
          <a:bodyPr vert="horz" wrap="square" lIns="91957" tIns="45982" rIns="91957" bIns="45982" numCol="1" anchor="t" anchorCtr="0" compatLnSpc="1">
            <a:prstTxWarp prst="textNoShape">
              <a:avLst/>
            </a:prstTxWarp>
          </a:bodyPr>
          <a:lstStyle>
            <a:lvl1pPr algn="r" defTabSz="920750">
              <a:defRPr sz="1100" b="0"/>
            </a:lvl1pPr>
          </a:lstStyle>
          <a:p>
            <a:pPr>
              <a:defRPr/>
            </a:pPr>
            <a:endParaRPr lang="en-US"/>
          </a:p>
        </p:txBody>
      </p:sp>
      <p:sp>
        <p:nvSpPr>
          <p:cNvPr id="28676"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1957" tIns="45982" rIns="91957" bIns="45982" numCol="1" anchor="b" anchorCtr="0" compatLnSpc="1">
            <a:prstTxWarp prst="textNoShape">
              <a:avLst/>
            </a:prstTxWarp>
          </a:bodyPr>
          <a:lstStyle>
            <a:lvl1pPr defTabSz="920750">
              <a:defRPr sz="1100" b="0"/>
            </a:lvl1pPr>
          </a:lstStyle>
          <a:p>
            <a:pPr>
              <a:defRPr/>
            </a:pPr>
            <a:endParaRPr lang="en-US"/>
          </a:p>
        </p:txBody>
      </p:sp>
      <p:sp>
        <p:nvSpPr>
          <p:cNvPr id="28677" name="Rectangle 5"/>
          <p:cNvSpPr>
            <a:spLocks noGrp="1" noChangeArrowheads="1"/>
          </p:cNvSpPr>
          <p:nvPr>
            <p:ph type="sldNum" sz="quarter" idx="3"/>
          </p:nvPr>
        </p:nvSpPr>
        <p:spPr bwMode="auto">
          <a:xfrm>
            <a:off x="3968750" y="8829675"/>
            <a:ext cx="3040063" cy="465138"/>
          </a:xfrm>
          <a:prstGeom prst="rect">
            <a:avLst/>
          </a:prstGeom>
          <a:noFill/>
          <a:ln w="9525">
            <a:noFill/>
            <a:miter lim="800000"/>
            <a:headEnd/>
            <a:tailEnd/>
          </a:ln>
          <a:effectLst/>
        </p:spPr>
        <p:txBody>
          <a:bodyPr vert="horz" wrap="square" lIns="91957" tIns="45982" rIns="91957" bIns="45982" numCol="1" anchor="b" anchorCtr="0" compatLnSpc="1">
            <a:prstTxWarp prst="textNoShape">
              <a:avLst/>
            </a:prstTxWarp>
          </a:bodyPr>
          <a:lstStyle>
            <a:lvl1pPr algn="r" defTabSz="920750">
              <a:defRPr sz="1100" b="0"/>
            </a:lvl1pPr>
          </a:lstStyle>
          <a:p>
            <a:pPr>
              <a:defRPr/>
            </a:pPr>
            <a:fld id="{0FAF6258-C5EA-405A-9654-F4BF44E8E356}"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957" tIns="45982" rIns="91957" bIns="45982" numCol="1" anchor="t" anchorCtr="0" compatLnSpc="1">
            <a:prstTxWarp prst="textNoShape">
              <a:avLst/>
            </a:prstTxWarp>
          </a:bodyPr>
          <a:lstStyle>
            <a:lvl1pPr defTabSz="920750">
              <a:defRPr sz="1100" b="0"/>
            </a:lvl1pPr>
          </a:lstStyle>
          <a:p>
            <a:pPr>
              <a:defRPr/>
            </a:pPr>
            <a:endParaRPr lang="en-US"/>
          </a:p>
        </p:txBody>
      </p:sp>
      <p:sp>
        <p:nvSpPr>
          <p:cNvPr id="31747" name="Rectangle 3"/>
          <p:cNvSpPr>
            <a:spLocks noGrp="1" noChangeArrowheads="1"/>
          </p:cNvSpPr>
          <p:nvPr>
            <p:ph type="dt" idx="1"/>
          </p:nvPr>
        </p:nvSpPr>
        <p:spPr bwMode="auto">
          <a:xfrm>
            <a:off x="3968750" y="0"/>
            <a:ext cx="3040063" cy="465138"/>
          </a:xfrm>
          <a:prstGeom prst="rect">
            <a:avLst/>
          </a:prstGeom>
          <a:noFill/>
          <a:ln w="9525">
            <a:noFill/>
            <a:miter lim="800000"/>
            <a:headEnd/>
            <a:tailEnd/>
          </a:ln>
          <a:effectLst/>
        </p:spPr>
        <p:txBody>
          <a:bodyPr vert="horz" wrap="square" lIns="91957" tIns="45982" rIns="91957" bIns="45982" numCol="1" anchor="t" anchorCtr="0" compatLnSpc="1">
            <a:prstTxWarp prst="textNoShape">
              <a:avLst/>
            </a:prstTxWarp>
          </a:bodyPr>
          <a:lstStyle>
            <a:lvl1pPr algn="r" defTabSz="920750">
              <a:defRPr sz="1100" b="0"/>
            </a:lvl1pPr>
          </a:lstStyle>
          <a:p>
            <a:pPr>
              <a:defRPr/>
            </a:pPr>
            <a:endParaRPr lang="en-US"/>
          </a:p>
        </p:txBody>
      </p:sp>
      <p:sp>
        <p:nvSpPr>
          <p:cNvPr id="125956"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p:spPr>
      </p:sp>
      <p:sp>
        <p:nvSpPr>
          <p:cNvPr id="31749"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1957" tIns="45982" rIns="91957" bIns="45982"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1750"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957" tIns="45982" rIns="91957" bIns="45982" numCol="1" anchor="b" anchorCtr="0" compatLnSpc="1">
            <a:prstTxWarp prst="textNoShape">
              <a:avLst/>
            </a:prstTxWarp>
          </a:bodyPr>
          <a:lstStyle>
            <a:lvl1pPr defTabSz="920750">
              <a:defRPr sz="1100" b="0"/>
            </a:lvl1pPr>
          </a:lstStyle>
          <a:p>
            <a:pPr>
              <a:defRPr/>
            </a:pPr>
            <a:endParaRPr lang="en-US"/>
          </a:p>
        </p:txBody>
      </p:sp>
      <p:sp>
        <p:nvSpPr>
          <p:cNvPr id="31751" name="Rectangle 7"/>
          <p:cNvSpPr>
            <a:spLocks noGrp="1" noChangeArrowheads="1"/>
          </p:cNvSpPr>
          <p:nvPr>
            <p:ph type="sldNum" sz="quarter" idx="5"/>
          </p:nvPr>
        </p:nvSpPr>
        <p:spPr bwMode="auto">
          <a:xfrm>
            <a:off x="3968750" y="8829675"/>
            <a:ext cx="3040063" cy="465138"/>
          </a:xfrm>
          <a:prstGeom prst="rect">
            <a:avLst/>
          </a:prstGeom>
          <a:noFill/>
          <a:ln w="9525">
            <a:noFill/>
            <a:miter lim="800000"/>
            <a:headEnd/>
            <a:tailEnd/>
          </a:ln>
          <a:effectLst/>
        </p:spPr>
        <p:txBody>
          <a:bodyPr vert="horz" wrap="square" lIns="91957" tIns="45982" rIns="91957" bIns="45982" numCol="1" anchor="b" anchorCtr="0" compatLnSpc="1">
            <a:prstTxWarp prst="textNoShape">
              <a:avLst/>
            </a:prstTxWarp>
          </a:bodyPr>
          <a:lstStyle>
            <a:lvl1pPr algn="r" defTabSz="920750">
              <a:defRPr sz="1100" b="0"/>
            </a:lvl1pPr>
          </a:lstStyle>
          <a:p>
            <a:pPr>
              <a:defRPr/>
            </a:pPr>
            <a:fld id="{638A6B41-4888-480C-9F3B-781BCEC048F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Rectangle 7"/>
          <p:cNvSpPr>
            <a:spLocks noGrp="1" noChangeArrowheads="1"/>
          </p:cNvSpPr>
          <p:nvPr>
            <p:ph type="sldNum" sz="quarter" idx="5"/>
          </p:nvPr>
        </p:nvSpPr>
        <p:spPr>
          <a:noFill/>
        </p:spPr>
        <p:txBody>
          <a:bodyPr/>
          <a:lstStyle/>
          <a:p>
            <a:fld id="{5B3F659E-89C4-4BCE-9915-2BE3E61BCE67}" type="slidenum">
              <a:rPr lang="en-US" smtClean="0"/>
              <a:pPr/>
              <a:t>1</a:t>
            </a:fld>
            <a:endParaRPr lang="en-US" smtClean="0"/>
          </a:p>
        </p:txBody>
      </p:sp>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Rectangle 7"/>
          <p:cNvSpPr>
            <a:spLocks noGrp="1" noChangeArrowheads="1"/>
          </p:cNvSpPr>
          <p:nvPr>
            <p:ph type="sldNum" sz="quarter" idx="5"/>
          </p:nvPr>
        </p:nvSpPr>
        <p:spPr>
          <a:noFill/>
        </p:spPr>
        <p:txBody>
          <a:bodyPr/>
          <a:lstStyle/>
          <a:p>
            <a:fld id="{0F69BC0A-A1E5-4683-9EB2-F9E6F57FFD4C}" type="slidenum">
              <a:rPr lang="en-US" smtClean="0"/>
              <a:pPr/>
              <a:t>2</a:t>
            </a:fld>
            <a:endParaRPr lang="en-US" smtClean="0"/>
          </a:p>
        </p:txBody>
      </p:sp>
      <p:sp>
        <p:nvSpPr>
          <p:cNvPr id="131074" name="Rectangle 2"/>
          <p:cNvSpPr>
            <a:spLocks noGrp="1" noRot="1" noChangeAspect="1" noChangeArrowheads="1" noTextEdit="1"/>
          </p:cNvSpPr>
          <p:nvPr>
            <p:ph type="sldImg"/>
          </p:nvPr>
        </p:nvSpPr>
        <p:spPr>
          <a:xfrm>
            <a:off x="1181100" y="696913"/>
            <a:ext cx="4648200" cy="3486150"/>
          </a:xfrm>
          <a:ln/>
        </p:spPr>
      </p:sp>
      <p:sp>
        <p:nvSpPr>
          <p:cNvPr id="131075"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7"/>
          <p:cNvSpPr>
            <a:spLocks noGrp="1" noChangeArrowheads="1"/>
          </p:cNvSpPr>
          <p:nvPr>
            <p:ph type="sldNum" sz="quarter" idx="5"/>
          </p:nvPr>
        </p:nvSpPr>
        <p:spPr>
          <a:noFill/>
        </p:spPr>
        <p:txBody>
          <a:bodyPr/>
          <a:lstStyle/>
          <a:p>
            <a:fld id="{039B0EFA-B926-439C-8392-760FEC33DCBF}" type="slidenum">
              <a:rPr lang="en-US" smtClean="0"/>
              <a:pPr/>
              <a:t>3</a:t>
            </a:fld>
            <a:endParaRPr lang="en-US" smtClean="0"/>
          </a:p>
        </p:txBody>
      </p:sp>
      <p:sp>
        <p:nvSpPr>
          <p:cNvPr id="133122" name="Rectangle 2"/>
          <p:cNvSpPr>
            <a:spLocks noGrp="1" noRot="1" noChangeAspect="1" noChangeArrowheads="1" noTextEdit="1"/>
          </p:cNvSpPr>
          <p:nvPr>
            <p:ph type="sldImg"/>
          </p:nvPr>
        </p:nvSpPr>
        <p:spPr>
          <a:xfrm>
            <a:off x="1181100" y="696913"/>
            <a:ext cx="4648200" cy="3486150"/>
          </a:xfrm>
          <a:ln/>
        </p:spPr>
      </p:sp>
      <p:sp>
        <p:nvSpPr>
          <p:cNvPr id="133123"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7"/>
          <p:cNvSpPr>
            <a:spLocks noGrp="1" noChangeArrowheads="1"/>
          </p:cNvSpPr>
          <p:nvPr>
            <p:ph type="sldNum" sz="quarter" idx="5"/>
          </p:nvPr>
        </p:nvSpPr>
        <p:spPr>
          <a:noFill/>
        </p:spPr>
        <p:txBody>
          <a:bodyPr/>
          <a:lstStyle/>
          <a:p>
            <a:fld id="{198A058B-E26B-468C-9178-B6B69832DAE5}" type="slidenum">
              <a:rPr lang="en-US" smtClean="0"/>
              <a:pPr/>
              <a:t>4</a:t>
            </a:fld>
            <a:endParaRPr lang="en-US" smtClean="0"/>
          </a:p>
        </p:txBody>
      </p:sp>
      <p:sp>
        <p:nvSpPr>
          <p:cNvPr id="135170" name="Rectangle 2"/>
          <p:cNvSpPr>
            <a:spLocks noGrp="1" noRot="1" noChangeAspect="1" noChangeArrowheads="1" noTextEdit="1"/>
          </p:cNvSpPr>
          <p:nvPr>
            <p:ph type="sldImg"/>
          </p:nvPr>
        </p:nvSpPr>
        <p:spPr>
          <a:xfrm>
            <a:off x="1181100" y="696913"/>
            <a:ext cx="4648200" cy="3486150"/>
          </a:xfrm>
          <a:ln/>
        </p:spPr>
      </p:sp>
      <p:sp>
        <p:nvSpPr>
          <p:cNvPr id="135171"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1281" name="Rectangle 7"/>
          <p:cNvSpPr>
            <a:spLocks noGrp="1" noChangeArrowheads="1"/>
          </p:cNvSpPr>
          <p:nvPr>
            <p:ph type="sldNum" sz="quarter" idx="5"/>
          </p:nvPr>
        </p:nvSpPr>
        <p:spPr>
          <a:noFill/>
        </p:spPr>
        <p:txBody>
          <a:bodyPr/>
          <a:lstStyle/>
          <a:p>
            <a:fld id="{173B8DC9-9AA6-4F97-82FB-574114DAD339}" type="slidenum">
              <a:rPr lang="en-US" smtClean="0"/>
              <a:pPr/>
              <a:t>5</a:t>
            </a:fld>
            <a:endParaRPr lang="en-US" smtClean="0"/>
          </a:p>
        </p:txBody>
      </p:sp>
      <p:sp>
        <p:nvSpPr>
          <p:cNvPr id="1121282" name="Rectangle 2"/>
          <p:cNvSpPr>
            <a:spLocks noGrp="1" noRot="1" noChangeAspect="1" noChangeArrowheads="1" noTextEdit="1"/>
          </p:cNvSpPr>
          <p:nvPr>
            <p:ph type="sldImg"/>
          </p:nvPr>
        </p:nvSpPr>
        <p:spPr>
          <a:xfrm>
            <a:off x="1181100" y="696913"/>
            <a:ext cx="4648200" cy="3486150"/>
          </a:xfrm>
          <a:ln/>
        </p:spPr>
      </p:sp>
      <p:sp>
        <p:nvSpPr>
          <p:cNvPr id="1121283"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3329" name="Rectangle 7"/>
          <p:cNvSpPr>
            <a:spLocks noGrp="1" noChangeArrowheads="1"/>
          </p:cNvSpPr>
          <p:nvPr>
            <p:ph type="sldNum" sz="quarter" idx="5"/>
          </p:nvPr>
        </p:nvSpPr>
        <p:spPr>
          <a:noFill/>
        </p:spPr>
        <p:txBody>
          <a:bodyPr/>
          <a:lstStyle/>
          <a:p>
            <a:fld id="{A094F38A-70A9-4D61-A550-069BA1CA48CF}" type="slidenum">
              <a:rPr lang="en-US" smtClean="0"/>
              <a:pPr/>
              <a:t>6</a:t>
            </a:fld>
            <a:endParaRPr lang="en-US" smtClean="0"/>
          </a:p>
        </p:txBody>
      </p:sp>
      <p:sp>
        <p:nvSpPr>
          <p:cNvPr id="1123330" name="Rectangle 2"/>
          <p:cNvSpPr>
            <a:spLocks noGrp="1" noRot="1" noChangeAspect="1" noChangeArrowheads="1" noTextEdit="1"/>
          </p:cNvSpPr>
          <p:nvPr>
            <p:ph type="sldImg"/>
          </p:nvPr>
        </p:nvSpPr>
        <p:spPr>
          <a:xfrm>
            <a:off x="1181100" y="696913"/>
            <a:ext cx="4648200" cy="3486150"/>
          </a:xfrm>
          <a:ln/>
        </p:spPr>
      </p:sp>
      <p:sp>
        <p:nvSpPr>
          <p:cNvPr id="1123331"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7665" name="Rectangle 7"/>
          <p:cNvSpPr>
            <a:spLocks noGrp="1" noChangeArrowheads="1"/>
          </p:cNvSpPr>
          <p:nvPr>
            <p:ph type="sldNum" sz="quarter" idx="5"/>
          </p:nvPr>
        </p:nvSpPr>
        <p:spPr>
          <a:noFill/>
        </p:spPr>
        <p:txBody>
          <a:bodyPr/>
          <a:lstStyle/>
          <a:p>
            <a:fld id="{A1C2FD2A-94B3-4A2C-8F9D-1640B971E268}" type="slidenum">
              <a:rPr lang="en-US" smtClean="0"/>
              <a:pPr/>
              <a:t>7</a:t>
            </a:fld>
            <a:endParaRPr lang="en-US" smtClean="0"/>
          </a:p>
        </p:txBody>
      </p:sp>
      <p:sp>
        <p:nvSpPr>
          <p:cNvPr id="1137666" name="Rectangle 2"/>
          <p:cNvSpPr>
            <a:spLocks noGrp="1" noRot="1" noChangeAspect="1" noChangeArrowheads="1" noTextEdit="1"/>
          </p:cNvSpPr>
          <p:nvPr>
            <p:ph type="sldImg"/>
          </p:nvPr>
        </p:nvSpPr>
        <p:spPr>
          <a:xfrm>
            <a:off x="1181100" y="696913"/>
            <a:ext cx="4648200" cy="3486150"/>
          </a:xfrm>
          <a:ln/>
        </p:spPr>
      </p:sp>
      <p:sp>
        <p:nvSpPr>
          <p:cNvPr id="1137667"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9713" name="Rectangle 7"/>
          <p:cNvSpPr>
            <a:spLocks noGrp="1" noChangeArrowheads="1"/>
          </p:cNvSpPr>
          <p:nvPr>
            <p:ph type="sldNum" sz="quarter" idx="5"/>
          </p:nvPr>
        </p:nvSpPr>
        <p:spPr>
          <a:noFill/>
        </p:spPr>
        <p:txBody>
          <a:bodyPr/>
          <a:lstStyle/>
          <a:p>
            <a:fld id="{166448C9-A980-46AC-B378-178072A8D918}" type="slidenum">
              <a:rPr lang="en-US" smtClean="0"/>
              <a:pPr/>
              <a:t>8</a:t>
            </a:fld>
            <a:endParaRPr lang="en-US" smtClean="0"/>
          </a:p>
        </p:txBody>
      </p:sp>
      <p:sp>
        <p:nvSpPr>
          <p:cNvPr id="1139714" name="Rectangle 2"/>
          <p:cNvSpPr>
            <a:spLocks noGrp="1" noRot="1" noChangeAspect="1" noChangeArrowheads="1" noTextEdit="1"/>
          </p:cNvSpPr>
          <p:nvPr>
            <p:ph type="sldImg"/>
          </p:nvPr>
        </p:nvSpPr>
        <p:spPr>
          <a:xfrm>
            <a:off x="1181100" y="696913"/>
            <a:ext cx="4648200" cy="3486150"/>
          </a:xfrm>
          <a:ln/>
        </p:spPr>
      </p:sp>
      <p:sp>
        <p:nvSpPr>
          <p:cNvPr id="1139715"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1761" name="Rectangle 7"/>
          <p:cNvSpPr>
            <a:spLocks noGrp="1" noChangeArrowheads="1"/>
          </p:cNvSpPr>
          <p:nvPr>
            <p:ph type="sldNum" sz="quarter" idx="5"/>
          </p:nvPr>
        </p:nvSpPr>
        <p:spPr>
          <a:noFill/>
        </p:spPr>
        <p:txBody>
          <a:bodyPr/>
          <a:lstStyle/>
          <a:p>
            <a:fld id="{C9CCA31D-5159-4833-8368-8863E8472CFA}" type="slidenum">
              <a:rPr lang="en-US" smtClean="0"/>
              <a:pPr/>
              <a:t>9</a:t>
            </a:fld>
            <a:endParaRPr lang="en-US" smtClean="0"/>
          </a:p>
        </p:txBody>
      </p:sp>
      <p:sp>
        <p:nvSpPr>
          <p:cNvPr id="1141762" name="Rectangle 2"/>
          <p:cNvSpPr>
            <a:spLocks noGrp="1" noRot="1" noChangeAspect="1" noChangeArrowheads="1" noTextEdit="1"/>
          </p:cNvSpPr>
          <p:nvPr>
            <p:ph type="sldImg"/>
          </p:nvPr>
        </p:nvSpPr>
        <p:spPr>
          <a:xfrm>
            <a:off x="1181100" y="696913"/>
            <a:ext cx="4648200" cy="3486150"/>
          </a:xfrm>
          <a:ln/>
        </p:spPr>
      </p:sp>
      <p:sp>
        <p:nvSpPr>
          <p:cNvPr id="1141763"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3809" name="Rectangle 7"/>
          <p:cNvSpPr>
            <a:spLocks noGrp="1" noChangeArrowheads="1"/>
          </p:cNvSpPr>
          <p:nvPr>
            <p:ph type="sldNum" sz="quarter" idx="5"/>
          </p:nvPr>
        </p:nvSpPr>
        <p:spPr>
          <a:noFill/>
        </p:spPr>
        <p:txBody>
          <a:bodyPr/>
          <a:lstStyle/>
          <a:p>
            <a:fld id="{32665472-D4E6-4C9C-ABA9-9B83670B635F}" type="slidenum">
              <a:rPr lang="en-US" smtClean="0"/>
              <a:pPr/>
              <a:t>10</a:t>
            </a:fld>
            <a:endParaRPr lang="en-US" smtClean="0"/>
          </a:p>
        </p:txBody>
      </p:sp>
      <p:sp>
        <p:nvSpPr>
          <p:cNvPr id="1143810" name="Rectangle 2"/>
          <p:cNvSpPr>
            <a:spLocks noGrp="1" noRot="1" noChangeAspect="1" noChangeArrowheads="1" noTextEdit="1"/>
          </p:cNvSpPr>
          <p:nvPr>
            <p:ph type="sldImg"/>
          </p:nvPr>
        </p:nvSpPr>
        <p:spPr>
          <a:xfrm>
            <a:off x="1181100" y="696913"/>
            <a:ext cx="4648200" cy="3486150"/>
          </a:xfrm>
          <a:ln/>
        </p:spPr>
      </p:sp>
      <p:sp>
        <p:nvSpPr>
          <p:cNvPr id="1143811"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5857" name="Rectangle 7"/>
          <p:cNvSpPr>
            <a:spLocks noGrp="1" noChangeArrowheads="1"/>
          </p:cNvSpPr>
          <p:nvPr>
            <p:ph type="sldNum" sz="quarter" idx="5"/>
          </p:nvPr>
        </p:nvSpPr>
        <p:spPr>
          <a:noFill/>
        </p:spPr>
        <p:txBody>
          <a:bodyPr/>
          <a:lstStyle/>
          <a:p>
            <a:fld id="{D55DEFF8-B69D-47A1-ACCE-25F7739C1EE9}" type="slidenum">
              <a:rPr lang="en-US" smtClean="0"/>
              <a:pPr/>
              <a:t>11</a:t>
            </a:fld>
            <a:endParaRPr lang="en-US" smtClean="0"/>
          </a:p>
        </p:txBody>
      </p:sp>
      <p:sp>
        <p:nvSpPr>
          <p:cNvPr id="1145858" name="Rectangle 2"/>
          <p:cNvSpPr>
            <a:spLocks noGrp="1" noRot="1" noChangeAspect="1" noChangeArrowheads="1" noTextEdit="1"/>
          </p:cNvSpPr>
          <p:nvPr>
            <p:ph type="sldImg"/>
          </p:nvPr>
        </p:nvSpPr>
        <p:spPr>
          <a:xfrm>
            <a:off x="1181100" y="696913"/>
            <a:ext cx="4648200" cy="3486150"/>
          </a:xfrm>
          <a:ln/>
        </p:spPr>
      </p:sp>
      <p:sp>
        <p:nvSpPr>
          <p:cNvPr id="1145859"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7905" name="Rectangle 7"/>
          <p:cNvSpPr>
            <a:spLocks noGrp="1" noChangeArrowheads="1"/>
          </p:cNvSpPr>
          <p:nvPr>
            <p:ph type="sldNum" sz="quarter" idx="5"/>
          </p:nvPr>
        </p:nvSpPr>
        <p:spPr>
          <a:noFill/>
        </p:spPr>
        <p:txBody>
          <a:bodyPr/>
          <a:lstStyle/>
          <a:p>
            <a:fld id="{378ACA39-E414-4A45-8CB9-15617A72C409}" type="slidenum">
              <a:rPr lang="en-US" smtClean="0"/>
              <a:pPr/>
              <a:t>12</a:t>
            </a:fld>
            <a:endParaRPr lang="en-US" smtClean="0"/>
          </a:p>
        </p:txBody>
      </p:sp>
      <p:sp>
        <p:nvSpPr>
          <p:cNvPr id="1147906" name="Rectangle 2"/>
          <p:cNvSpPr>
            <a:spLocks noGrp="1" noRot="1" noChangeAspect="1" noChangeArrowheads="1" noTextEdit="1"/>
          </p:cNvSpPr>
          <p:nvPr>
            <p:ph type="sldImg"/>
          </p:nvPr>
        </p:nvSpPr>
        <p:spPr>
          <a:xfrm>
            <a:off x="1181100" y="696913"/>
            <a:ext cx="4648200" cy="3486150"/>
          </a:xfrm>
          <a:ln/>
        </p:spPr>
      </p:sp>
      <p:sp>
        <p:nvSpPr>
          <p:cNvPr id="1147907"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9953" name="Rectangle 7"/>
          <p:cNvSpPr>
            <a:spLocks noGrp="1" noChangeArrowheads="1"/>
          </p:cNvSpPr>
          <p:nvPr>
            <p:ph type="sldNum" sz="quarter" idx="5"/>
          </p:nvPr>
        </p:nvSpPr>
        <p:spPr>
          <a:noFill/>
        </p:spPr>
        <p:txBody>
          <a:bodyPr/>
          <a:lstStyle/>
          <a:p>
            <a:fld id="{A737167F-CDE4-47AD-A230-B816D378A26E}" type="slidenum">
              <a:rPr lang="en-US" smtClean="0"/>
              <a:pPr/>
              <a:t>13</a:t>
            </a:fld>
            <a:endParaRPr lang="en-US" smtClean="0"/>
          </a:p>
        </p:txBody>
      </p:sp>
      <p:sp>
        <p:nvSpPr>
          <p:cNvPr id="1149954" name="Rectangle 2"/>
          <p:cNvSpPr>
            <a:spLocks noGrp="1" noRot="1" noChangeAspect="1" noChangeArrowheads="1" noTextEdit="1"/>
          </p:cNvSpPr>
          <p:nvPr>
            <p:ph type="sldImg"/>
          </p:nvPr>
        </p:nvSpPr>
        <p:spPr>
          <a:xfrm>
            <a:off x="1181100" y="696913"/>
            <a:ext cx="4648200" cy="3486150"/>
          </a:xfrm>
          <a:ln/>
        </p:spPr>
      </p:sp>
      <p:sp>
        <p:nvSpPr>
          <p:cNvPr id="1149955" name="Rectangle 3"/>
          <p:cNvSpPr>
            <a:spLocks noGrp="1" noChangeArrowheads="1"/>
          </p:cNvSpPr>
          <p:nvPr>
            <p:ph type="body" idx="1"/>
          </p:nvPr>
        </p:nvSpPr>
        <p:spPr>
          <a:xfrm>
            <a:off x="936625" y="4416425"/>
            <a:ext cx="5137150" cy="4183063"/>
          </a:xfrm>
          <a:noFill/>
          <a:ln/>
        </p:spPr>
        <p:txBody>
          <a:bodyPr/>
          <a:lstStyle/>
          <a:p>
            <a:pPr eaLnBrk="1" hangingPunct="1"/>
            <a:r>
              <a:rPr lang="en-US" smtClean="0"/>
              <a: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4"/>
          <p:cNvSpPr>
            <a:spLocks noGrp="1" noChangeArrowheads="1"/>
          </p:cNvSpPr>
          <p:nvPr>
            <p:ph type="sldNum" sz="quarter" idx="10"/>
          </p:nvPr>
        </p:nvSpPr>
        <p:spPr>
          <a:ln/>
        </p:spPr>
        <p:txBody>
          <a:bodyPr/>
          <a:lstStyle>
            <a:lvl1pPr>
              <a:defRPr/>
            </a:lvl1pPr>
          </a:lstStyle>
          <a:p>
            <a:pPr>
              <a:defRPr/>
            </a:pPr>
            <a:fld id="{B9894C3A-B663-4591-8EE6-DB9151865B9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sldNum" sz="quarter" idx="10"/>
          </p:nvPr>
        </p:nvSpPr>
        <p:spPr>
          <a:ln/>
        </p:spPr>
        <p:txBody>
          <a:bodyPr/>
          <a:lstStyle>
            <a:lvl1pPr>
              <a:defRPr/>
            </a:lvl1pPr>
          </a:lstStyle>
          <a:p>
            <a:pPr>
              <a:defRPr/>
            </a:pPr>
            <a:fld id="{34E1FCB8-5F67-49DA-8D53-B53ECE4FD6C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sldNum" sz="quarter" idx="10"/>
          </p:nvPr>
        </p:nvSpPr>
        <p:spPr>
          <a:ln/>
        </p:spPr>
        <p:txBody>
          <a:bodyPr/>
          <a:lstStyle>
            <a:lvl1pPr>
              <a:defRPr/>
            </a:lvl1pPr>
          </a:lstStyle>
          <a:p>
            <a:pPr>
              <a:defRPr/>
            </a:pPr>
            <a:fld id="{9D7C29C6-91D9-4857-AC1B-7507B0D196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sldNum" sz="quarter" idx="10"/>
          </p:nvPr>
        </p:nvSpPr>
        <p:spPr>
          <a:ln/>
        </p:spPr>
        <p:txBody>
          <a:bodyPr/>
          <a:lstStyle>
            <a:lvl1pPr>
              <a:defRPr/>
            </a:lvl1pPr>
          </a:lstStyle>
          <a:p>
            <a:pPr>
              <a:defRPr/>
            </a:pPr>
            <a:fld id="{99950955-BB3D-477F-A9A4-3770CB55816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sldNum" sz="quarter" idx="10"/>
          </p:nvPr>
        </p:nvSpPr>
        <p:spPr>
          <a:ln/>
        </p:spPr>
        <p:txBody>
          <a:bodyPr/>
          <a:lstStyle>
            <a:lvl1pPr>
              <a:defRPr/>
            </a:lvl1pPr>
          </a:lstStyle>
          <a:p>
            <a:pPr>
              <a:defRPr/>
            </a:pPr>
            <a:fld id="{8FFC975D-693F-46B4-AB2E-49E3E5713F0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Rectangle 24"/>
          <p:cNvSpPr>
            <a:spLocks noGrp="1" noChangeArrowheads="1"/>
          </p:cNvSpPr>
          <p:nvPr>
            <p:ph type="sldNum" sz="quarter" idx="10"/>
          </p:nvPr>
        </p:nvSpPr>
        <p:spPr>
          <a:ln/>
        </p:spPr>
        <p:txBody>
          <a:bodyPr/>
          <a:lstStyle>
            <a:lvl1pPr>
              <a:defRPr/>
            </a:lvl1pPr>
          </a:lstStyle>
          <a:p>
            <a:pPr>
              <a:defRPr/>
            </a:pPr>
            <a:fld id="{CDEAF26B-4B23-47F6-BD64-FF67F2D15FB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sldNum" sz="quarter" idx="10"/>
          </p:nvPr>
        </p:nvSpPr>
        <p:spPr>
          <a:ln/>
        </p:spPr>
        <p:txBody>
          <a:bodyPr/>
          <a:lstStyle>
            <a:lvl1pPr>
              <a:defRPr/>
            </a:lvl1pPr>
          </a:lstStyle>
          <a:p>
            <a:pPr>
              <a:defRPr/>
            </a:pPr>
            <a:fld id="{3E1F534E-A19D-4C90-BADE-3E6B9B748F1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sldNum" sz="quarter" idx="10"/>
          </p:nvPr>
        </p:nvSpPr>
        <p:spPr>
          <a:ln/>
        </p:spPr>
        <p:txBody>
          <a:bodyPr/>
          <a:lstStyle>
            <a:lvl1pPr>
              <a:defRPr/>
            </a:lvl1pPr>
          </a:lstStyle>
          <a:p>
            <a:pPr>
              <a:defRPr/>
            </a:pPr>
            <a:fld id="{6643383A-5400-4F3D-A200-1F2516D5F33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sldNum" sz="quarter" idx="10"/>
          </p:nvPr>
        </p:nvSpPr>
        <p:spPr>
          <a:ln/>
        </p:spPr>
        <p:txBody>
          <a:bodyPr/>
          <a:lstStyle>
            <a:lvl1pPr>
              <a:defRPr/>
            </a:lvl1pPr>
          </a:lstStyle>
          <a:p>
            <a:pPr>
              <a:defRPr/>
            </a:pPr>
            <a:fld id="{CC223B00-0659-43DE-B7C7-49EFD46628F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sldNum" sz="quarter" idx="10"/>
          </p:nvPr>
        </p:nvSpPr>
        <p:spPr>
          <a:ln/>
        </p:spPr>
        <p:txBody>
          <a:bodyPr/>
          <a:lstStyle>
            <a:lvl1pPr>
              <a:defRPr/>
            </a:lvl1pPr>
          </a:lstStyle>
          <a:p>
            <a:pPr>
              <a:defRPr/>
            </a:pPr>
            <a:fld id="{ADB319B8-DEC6-4687-8999-9B989C1A6FC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sldNum" sz="quarter" idx="10"/>
          </p:nvPr>
        </p:nvSpPr>
        <p:spPr>
          <a:ln/>
        </p:spPr>
        <p:txBody>
          <a:bodyPr/>
          <a:lstStyle>
            <a:lvl1pPr>
              <a:defRPr/>
            </a:lvl1pPr>
          </a:lstStyle>
          <a:p>
            <a:pPr>
              <a:defRPr/>
            </a:pPr>
            <a:fld id="{6FC383FB-3D3D-42AB-A2F2-D8F42E51A77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E485492B-CA95-4EA8-86CE-247E961E44EA}" type="datetime1">
              <a:rPr lang="en-US"/>
              <a:pPr>
                <a:defRPr/>
              </a:pPr>
              <a:t>7/7/2009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A6EA574-67E0-4298-9328-7874B40E666D}"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B59902F-FA64-4D3A-B8E2-962DC44DC204}" type="datetime1">
              <a:rPr lang="en-US"/>
              <a:pPr>
                <a:defRPr/>
              </a:pPr>
              <a:t>7/7/2009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C09C804-9CFF-40C8-A176-E2C363E5E9EA}"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7186C022-F80C-4D42-AD6D-1C062DF701D8}" type="datetime1">
              <a:rPr lang="en-US"/>
              <a:pPr>
                <a:defRPr/>
              </a:pPr>
              <a:t>7/7/2009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A362191-69D7-4AA9-80FB-789E12FE61B0}"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83CD7409-A878-41BF-8712-5D4E3D9DE007}" type="datetime1">
              <a:rPr lang="en-US"/>
              <a:pPr>
                <a:defRPr/>
              </a:pPr>
              <a:t>7/7/2009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81786CF-FA59-4C99-8216-4E786AD3606B}"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9D6F98A7-F2D0-4A51-BEF5-503FF75FC42C}" type="datetime1">
              <a:rPr lang="en-US"/>
              <a:pPr>
                <a:defRPr/>
              </a:pPr>
              <a:t>7/7/2009</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112A460-903C-44FE-9226-27359EAA60A7}"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0E4CF2C0-CDC3-41AB-A356-BE016DB77780}" type="datetime1">
              <a:rPr lang="en-US"/>
              <a:pPr>
                <a:defRPr/>
              </a:pPr>
              <a:t>7/7/2009</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EE0D278-499B-495E-AC44-5BBFAA7990BC}"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96273477-1733-445C-97DE-36627804C6F1}" type="datetime1">
              <a:rPr lang="en-US"/>
              <a:pPr>
                <a:defRPr/>
              </a:pPr>
              <a:t>7/7/2009</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D7A487F-0292-40D6-800A-AB9BA68C3BC1}"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97A548B-0A97-4D8E-A3FC-22D746552C02}" type="datetime1">
              <a:rPr lang="en-US"/>
              <a:pPr>
                <a:defRPr/>
              </a:pPr>
              <a:t>7/7/2009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EF2FE24-D9B0-45F4-8D7D-0B245E1BC6C1}"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1AD7F52-E488-4A85-8C6E-A47E1665DC7C}" type="datetime1">
              <a:rPr lang="en-US"/>
              <a:pPr>
                <a:defRPr/>
              </a:pPr>
              <a:t>7/7/2009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551AF57-C2A5-49E3-9833-BE89717E117C}"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DF7D6BF-28F5-4045-9AD8-B9649C11949D}" type="datetime1">
              <a:rPr lang="en-US"/>
              <a:pPr>
                <a:defRPr/>
              </a:pPr>
              <a:t>7/7/2009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05D44E-13DF-4E2D-8B43-B5EBBD208202}"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556443E5-0E37-4E7B-8294-4608BD878759}" type="datetime1">
              <a:rPr lang="en-US"/>
              <a:pPr>
                <a:defRPr/>
              </a:pPr>
              <a:t>7/7/2009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2D241DD-99DE-4797-A2D8-85C40777B74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bg1"/>
            </a:gs>
            <a:gs pos="100000">
              <a:srgbClr val="D5E3FF"/>
            </a:gs>
          </a:gsLst>
          <a:lin ang="5400000" scaled="1"/>
        </a:gradFill>
        <a:effectLst/>
      </p:bgPr>
    </p:bg>
    <p:spTree>
      <p:nvGrpSpPr>
        <p:cNvPr id="1" name=""/>
        <p:cNvGrpSpPr/>
        <p:nvPr/>
      </p:nvGrpSpPr>
      <p:grpSpPr>
        <a:xfrm>
          <a:off x="0" y="0"/>
          <a:ext cx="0" cy="0"/>
          <a:chOff x="0" y="0"/>
          <a:chExt cx="0" cy="0"/>
        </a:xfrm>
      </p:grpSpPr>
      <p:sp>
        <p:nvSpPr>
          <p:cNvPr id="101390" name="Text Box 14"/>
          <p:cNvSpPr txBox="1">
            <a:spLocks noChangeArrowheads="1"/>
          </p:cNvSpPr>
          <p:nvPr userDrawn="1"/>
        </p:nvSpPr>
        <p:spPr bwMode="auto">
          <a:xfrm>
            <a:off x="6858000" y="5791200"/>
            <a:ext cx="1905000" cy="366713"/>
          </a:xfrm>
          <a:prstGeom prst="rect">
            <a:avLst/>
          </a:prstGeom>
          <a:noFill/>
          <a:ln w="9525">
            <a:noFill/>
            <a:miter lim="800000"/>
            <a:headEnd/>
            <a:tailEnd/>
          </a:ln>
          <a:effectLst/>
        </p:spPr>
        <p:txBody>
          <a:bodyPr>
            <a:spAutoFit/>
          </a:bodyPr>
          <a:lstStyle/>
          <a:p>
            <a:pPr>
              <a:spcBef>
                <a:spcPct val="50000"/>
              </a:spcBef>
              <a:defRPr/>
            </a:pPr>
            <a:endParaRPr lang="en-US" b="0"/>
          </a:p>
        </p:txBody>
      </p:sp>
      <p:grpSp>
        <p:nvGrpSpPr>
          <p:cNvPr id="101397" name="Group 22"/>
          <p:cNvGrpSpPr>
            <a:grpSpLocks/>
          </p:cNvGrpSpPr>
          <p:nvPr userDrawn="1"/>
        </p:nvGrpSpPr>
        <p:grpSpPr bwMode="auto">
          <a:xfrm>
            <a:off x="228600" y="114300"/>
            <a:ext cx="8686800" cy="876300"/>
            <a:chOff x="144" y="72"/>
            <a:chExt cx="5472" cy="552"/>
          </a:xfrm>
        </p:grpSpPr>
        <p:sp>
          <p:nvSpPr>
            <p:cNvPr id="101392" name="Line 16"/>
            <p:cNvSpPr>
              <a:spLocks noChangeShapeType="1"/>
            </p:cNvSpPr>
            <p:nvPr userDrawn="1"/>
          </p:nvSpPr>
          <p:spPr bwMode="auto">
            <a:xfrm>
              <a:off x="144" y="624"/>
              <a:ext cx="5472" cy="0"/>
            </a:xfrm>
            <a:prstGeom prst="line">
              <a:avLst/>
            </a:prstGeom>
            <a:noFill/>
            <a:ln w="28575">
              <a:solidFill>
                <a:schemeClr val="tx1"/>
              </a:solidFill>
              <a:round/>
              <a:headEnd/>
              <a:tailEnd/>
            </a:ln>
            <a:effectLst/>
          </p:spPr>
          <p:txBody>
            <a:bodyPr/>
            <a:lstStyle/>
            <a:p>
              <a:pPr>
                <a:defRPr/>
              </a:pPr>
              <a:endParaRPr lang="en-US"/>
            </a:p>
          </p:txBody>
        </p:sp>
        <p:graphicFrame>
          <p:nvGraphicFramePr>
            <p:cNvPr id="101394" name="Object 18"/>
            <p:cNvGraphicFramePr>
              <a:graphicFrameLocks noChangeAspect="1"/>
            </p:cNvGraphicFramePr>
            <p:nvPr/>
          </p:nvGraphicFramePr>
          <p:xfrm>
            <a:off x="5190" y="72"/>
            <a:ext cx="346" cy="352"/>
          </p:xfrm>
          <a:graphic>
            <a:graphicData uri="http://schemas.openxmlformats.org/presentationml/2006/ole">
              <p:oleObj spid="_x0000_s101394" name="Visio" r:id="rId14" imgW="1176840" imgH="1202040" progId="">
                <p:embed/>
              </p:oleObj>
            </a:graphicData>
          </a:graphic>
        </p:graphicFrame>
      </p:grpSp>
      <p:sp>
        <p:nvSpPr>
          <p:cNvPr id="101396" name="Text Box 20"/>
          <p:cNvSpPr txBox="1">
            <a:spLocks noChangeArrowheads="1"/>
          </p:cNvSpPr>
          <p:nvPr userDrawn="1"/>
        </p:nvSpPr>
        <p:spPr bwMode="auto">
          <a:xfrm>
            <a:off x="738188" y="168275"/>
            <a:ext cx="7161212" cy="579438"/>
          </a:xfrm>
          <a:prstGeom prst="rect">
            <a:avLst/>
          </a:prstGeom>
          <a:noFill/>
          <a:ln w="9525">
            <a:noFill/>
            <a:miter lim="800000"/>
            <a:headEnd/>
            <a:tailEnd/>
          </a:ln>
          <a:effectLst/>
        </p:spPr>
        <p:txBody>
          <a:bodyPr>
            <a:spAutoFit/>
          </a:bodyPr>
          <a:lstStyle/>
          <a:p>
            <a:pPr algn="ctr">
              <a:defRPr/>
            </a:pPr>
            <a:endParaRPr lang="en-US" sz="3200"/>
          </a:p>
        </p:txBody>
      </p:sp>
      <p:sp>
        <p:nvSpPr>
          <p:cNvPr id="101400" name="Rectangle 24"/>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5FF56188-82CF-418C-8310-6F41A01E89E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0"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Lst>
  <p:hf hdr="0" ftr="0" dt="0"/>
  <p:txStyles>
    <p:titleStyle>
      <a:lvl1pPr algn="l" rtl="0" eaLnBrk="0" fontAlgn="base" hangingPunct="0">
        <a:spcBef>
          <a:spcPct val="0"/>
        </a:spcBef>
        <a:spcAft>
          <a:spcPct val="0"/>
        </a:spcAft>
        <a:defRPr sz="2800" b="1">
          <a:solidFill>
            <a:schemeClr val="tx2"/>
          </a:solidFill>
          <a:latin typeface="+mj-lt"/>
          <a:ea typeface="+mj-ea"/>
          <a:cs typeface="+mj-cs"/>
        </a:defRPr>
      </a:lvl1pPr>
      <a:lvl2pPr algn="l" rtl="0" eaLnBrk="0" fontAlgn="base" hangingPunct="0">
        <a:spcBef>
          <a:spcPct val="0"/>
        </a:spcBef>
        <a:spcAft>
          <a:spcPct val="0"/>
        </a:spcAft>
        <a:defRPr sz="2800" b="1">
          <a:solidFill>
            <a:schemeClr val="tx2"/>
          </a:solidFill>
          <a:latin typeface="AvantGarde" pitchFamily="34" charset="0"/>
        </a:defRPr>
      </a:lvl2pPr>
      <a:lvl3pPr algn="l" rtl="0" eaLnBrk="0" fontAlgn="base" hangingPunct="0">
        <a:spcBef>
          <a:spcPct val="0"/>
        </a:spcBef>
        <a:spcAft>
          <a:spcPct val="0"/>
        </a:spcAft>
        <a:defRPr sz="2800" b="1">
          <a:solidFill>
            <a:schemeClr val="tx2"/>
          </a:solidFill>
          <a:latin typeface="AvantGarde" pitchFamily="34" charset="0"/>
        </a:defRPr>
      </a:lvl3pPr>
      <a:lvl4pPr algn="l" rtl="0" eaLnBrk="0" fontAlgn="base" hangingPunct="0">
        <a:spcBef>
          <a:spcPct val="0"/>
        </a:spcBef>
        <a:spcAft>
          <a:spcPct val="0"/>
        </a:spcAft>
        <a:defRPr sz="2800" b="1">
          <a:solidFill>
            <a:schemeClr val="tx2"/>
          </a:solidFill>
          <a:latin typeface="AvantGarde" pitchFamily="34" charset="0"/>
        </a:defRPr>
      </a:lvl4pPr>
      <a:lvl5pPr algn="l" rtl="0" eaLnBrk="0" fontAlgn="base" hangingPunct="0">
        <a:spcBef>
          <a:spcPct val="0"/>
        </a:spcBef>
        <a:spcAft>
          <a:spcPct val="0"/>
        </a:spcAft>
        <a:defRPr sz="2800" b="1">
          <a:solidFill>
            <a:schemeClr val="tx2"/>
          </a:solidFill>
          <a:latin typeface="AvantGarde" pitchFamily="34" charset="0"/>
        </a:defRPr>
      </a:lvl5pPr>
      <a:lvl6pPr marL="457200" algn="l" rtl="0" fontAlgn="base">
        <a:spcBef>
          <a:spcPct val="0"/>
        </a:spcBef>
        <a:spcAft>
          <a:spcPct val="0"/>
        </a:spcAft>
        <a:defRPr sz="2800" b="1">
          <a:solidFill>
            <a:schemeClr val="tx2"/>
          </a:solidFill>
          <a:latin typeface="AvantGarde" pitchFamily="34" charset="0"/>
        </a:defRPr>
      </a:lvl6pPr>
      <a:lvl7pPr marL="914400" algn="l" rtl="0" fontAlgn="base">
        <a:spcBef>
          <a:spcPct val="0"/>
        </a:spcBef>
        <a:spcAft>
          <a:spcPct val="0"/>
        </a:spcAft>
        <a:defRPr sz="2800" b="1">
          <a:solidFill>
            <a:schemeClr val="tx2"/>
          </a:solidFill>
          <a:latin typeface="AvantGarde" pitchFamily="34" charset="0"/>
        </a:defRPr>
      </a:lvl7pPr>
      <a:lvl8pPr marL="1371600" algn="l" rtl="0" fontAlgn="base">
        <a:spcBef>
          <a:spcPct val="0"/>
        </a:spcBef>
        <a:spcAft>
          <a:spcPct val="0"/>
        </a:spcAft>
        <a:defRPr sz="2800" b="1">
          <a:solidFill>
            <a:schemeClr val="tx2"/>
          </a:solidFill>
          <a:latin typeface="AvantGarde" pitchFamily="34" charset="0"/>
        </a:defRPr>
      </a:lvl8pPr>
      <a:lvl9pPr marL="1828800" algn="l" rtl="0" fontAlgn="base">
        <a:spcBef>
          <a:spcPct val="0"/>
        </a:spcBef>
        <a:spcAft>
          <a:spcPct val="0"/>
        </a:spcAft>
        <a:defRPr sz="2800" b="1">
          <a:solidFill>
            <a:schemeClr val="tx2"/>
          </a:solidFill>
          <a:latin typeface="AvantGarde" pitchFamily="34"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6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bg1"/>
            </a:gs>
            <a:gs pos="100000">
              <a:srgbClr val="D5E3FF"/>
            </a:gs>
          </a:gsLst>
          <a:lin ang="5400000" scaled="1"/>
        </a:gradFill>
        <a:effectLst/>
      </p:bgPr>
    </p:bg>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1366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5744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fld id="{4C7EF22E-74BD-4F91-9150-1ED63BBAE282}" type="datetime1">
              <a:rPr lang="en-US"/>
              <a:pPr>
                <a:defRPr/>
              </a:pPr>
              <a:t>7/7/2009</a:t>
            </a:fld>
            <a:endParaRPr lang="en-US"/>
          </a:p>
        </p:txBody>
      </p:sp>
      <p:sp>
        <p:nvSpPr>
          <p:cNvPr id="95744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en-US"/>
          </a:p>
        </p:txBody>
      </p:sp>
      <p:sp>
        <p:nvSpPr>
          <p:cNvPr id="95744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pPr>
              <a:defRPr/>
            </a:pPr>
            <a:fld id="{2218BE32-28AE-478B-AD48-4A7CF2FDD99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2"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Microsoft_Office_Excel_97-2003_Worksheet2.xls"/><Relationship Id="rId4" Type="http://schemas.openxmlformats.org/officeDocument/2006/relationships/oleObject" Target="../embeddings/Microsoft_Office_Excel_97-2003_Worksheet1.xls"/></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oleObject" Target="../embeddings/Microsoft_Office_Excel_97-2003_Worksheet4.xls"/><Relationship Id="rId4" Type="http://schemas.openxmlformats.org/officeDocument/2006/relationships/oleObject" Target="../embeddings/Microsoft_Office_Excel_97-2003_Worksheet3.xls"/></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Microsoft_Office_Excel_97-2003_Worksheet6.xls"/><Relationship Id="rId4" Type="http://schemas.openxmlformats.org/officeDocument/2006/relationships/oleObject" Target="../embeddings/Microsoft_Office_Excel_97-2003_Worksheet5.xls"/></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1650" name="Text Box 2"/>
          <p:cNvSpPr txBox="1">
            <a:spLocks noChangeArrowheads="1"/>
          </p:cNvSpPr>
          <p:nvPr/>
        </p:nvSpPr>
        <p:spPr bwMode="auto">
          <a:xfrm>
            <a:off x="4241800" y="5532438"/>
            <a:ext cx="4902200" cy="642937"/>
          </a:xfrm>
          <a:prstGeom prst="rect">
            <a:avLst/>
          </a:prstGeom>
          <a:noFill/>
          <a:ln w="9525">
            <a:noFill/>
            <a:miter lim="800000"/>
            <a:headEnd/>
            <a:tailEnd/>
          </a:ln>
          <a:effectLst/>
        </p:spPr>
        <p:txBody>
          <a:bodyPr>
            <a:spAutoFit/>
          </a:bodyPr>
          <a:lstStyle/>
          <a:p>
            <a:pPr>
              <a:lnSpc>
                <a:spcPct val="50000"/>
              </a:lnSpc>
              <a:spcBef>
                <a:spcPct val="50000"/>
              </a:spcBef>
              <a:defRPr/>
            </a:pPr>
            <a:endParaRPr lang="en-US" sz="1600">
              <a:solidFill>
                <a:schemeClr val="accent2"/>
              </a:solidFill>
              <a:effectLst>
                <a:outerShdw blurRad="38100" dist="38100" dir="2700000" algn="tl">
                  <a:srgbClr val="C0C0C0"/>
                </a:outerShdw>
              </a:effectLst>
              <a:latin typeface="Arial Narrow" pitchFamily="34" charset="0"/>
            </a:endParaRPr>
          </a:p>
          <a:p>
            <a:pPr>
              <a:lnSpc>
                <a:spcPct val="50000"/>
              </a:lnSpc>
              <a:spcBef>
                <a:spcPct val="50000"/>
              </a:spcBef>
              <a:defRPr/>
            </a:pPr>
            <a:endParaRPr lang="en-US" sz="2800">
              <a:solidFill>
                <a:schemeClr val="accent2"/>
              </a:solidFill>
              <a:effectLst>
                <a:outerShdw blurRad="38100" dist="38100" dir="2700000" algn="tl">
                  <a:srgbClr val="C0C0C0"/>
                </a:outerShdw>
              </a:effectLst>
              <a:latin typeface="Arial Narrow" pitchFamily="34" charset="0"/>
            </a:endParaRPr>
          </a:p>
        </p:txBody>
      </p:sp>
      <p:pic>
        <p:nvPicPr>
          <p:cNvPr id="128002" name="Picture 3" descr="Program Imp_BG-03"/>
          <p:cNvPicPr>
            <a:picLocks noChangeAspect="1" noChangeArrowheads="1"/>
          </p:cNvPicPr>
          <p:nvPr/>
        </p:nvPicPr>
        <p:blipFill>
          <a:blip r:embed="rId3">
            <a:lum contrast="30000"/>
          </a:blip>
          <a:srcRect/>
          <a:stretch>
            <a:fillRect/>
          </a:stretch>
        </p:blipFill>
        <p:spPr bwMode="auto">
          <a:xfrm>
            <a:off x="0" y="0"/>
            <a:ext cx="9144000" cy="6858000"/>
          </a:xfrm>
          <a:prstGeom prst="rect">
            <a:avLst/>
          </a:prstGeom>
          <a:noFill/>
          <a:ln w="9525">
            <a:noFill/>
            <a:miter lim="800000"/>
            <a:headEnd/>
            <a:tailEnd/>
          </a:ln>
        </p:spPr>
      </p:pic>
      <p:sp>
        <p:nvSpPr>
          <p:cNvPr id="1051652" name="Rectangle 4"/>
          <p:cNvSpPr>
            <a:spLocks noGrp="1" noChangeArrowheads="1"/>
          </p:cNvSpPr>
          <p:nvPr>
            <p:ph type="ctrTitle"/>
          </p:nvPr>
        </p:nvSpPr>
        <p:spPr bwMode="auto">
          <a:xfrm>
            <a:off x="0" y="1355725"/>
            <a:ext cx="9144000" cy="3663950"/>
          </a:xfrm>
          <a:ln>
            <a:miter lim="800000"/>
            <a:headEnd/>
            <a:tailEnd/>
          </a:ln>
        </p:spPr>
        <p:txBody>
          <a:bodyPr vert="horz" wrap="square" lIns="91440" tIns="45720" rIns="91440" bIns="45720" numCol="1" anchor="ctr" anchorCtr="0" compatLnSpc="1">
            <a:prstTxWarp prst="textNoShape">
              <a:avLst/>
            </a:prstTxWarp>
          </a:bodyPr>
          <a:lstStyle/>
          <a:p>
            <a:pPr algn="ctr" eaLnBrk="1" hangingPunct="1">
              <a:defRPr/>
            </a:pPr>
            <a:r>
              <a:rPr lang="en-US" smtClean="0">
                <a:solidFill>
                  <a:srgbClr val="000066"/>
                </a:solidFill>
                <a:effectLst>
                  <a:outerShdw blurRad="38100" dist="38100" dir="2700000" algn="tl">
                    <a:srgbClr val="C0C0C0"/>
                  </a:outerShdw>
                </a:effectLst>
                <a:latin typeface="Arial Narrow" pitchFamily="34" charset="0"/>
              </a:rPr>
              <a:t>San Diego County Regional Airport Authority</a:t>
            </a:r>
            <a:br>
              <a:rPr lang="en-US" smtClean="0">
                <a:solidFill>
                  <a:srgbClr val="000066"/>
                </a:solidFill>
                <a:effectLst>
                  <a:outerShdw blurRad="38100" dist="38100" dir="2700000" algn="tl">
                    <a:srgbClr val="C0C0C0"/>
                  </a:outerShdw>
                </a:effectLst>
                <a:latin typeface="Arial Narrow" pitchFamily="34" charset="0"/>
              </a:rPr>
            </a:br>
            <a:r>
              <a:rPr lang="en-US" sz="3200" u="sng" smtClean="0">
                <a:solidFill>
                  <a:srgbClr val="006600"/>
                </a:solidFill>
                <a:effectLst>
                  <a:outerShdw blurRad="38100" dist="38100" dir="2700000" algn="tl">
                    <a:srgbClr val="C0C0C0"/>
                  </a:outerShdw>
                </a:effectLst>
                <a:latin typeface="Arial Narrow" pitchFamily="34" charset="0"/>
              </a:rPr>
              <a:t>Capital Development Financing Plan</a:t>
            </a:r>
            <a:r>
              <a:rPr lang="en-US" sz="3200" smtClean="0">
                <a:solidFill>
                  <a:srgbClr val="006600"/>
                </a:solidFill>
                <a:effectLst>
                  <a:outerShdw blurRad="38100" dist="38100" dir="2700000" algn="tl">
                    <a:srgbClr val="C0C0C0"/>
                  </a:outerShdw>
                </a:effectLst>
                <a:latin typeface="Arial Narrow" pitchFamily="34" charset="0"/>
              </a:rPr>
              <a:t/>
            </a:r>
            <a:br>
              <a:rPr lang="en-US" sz="3200" smtClean="0">
                <a:solidFill>
                  <a:srgbClr val="006600"/>
                </a:solidFill>
                <a:effectLst>
                  <a:outerShdw blurRad="38100" dist="38100" dir="2700000" algn="tl">
                    <a:srgbClr val="C0C0C0"/>
                  </a:outerShdw>
                </a:effectLst>
                <a:latin typeface="Arial Narrow" pitchFamily="34" charset="0"/>
              </a:rPr>
            </a:br>
            <a:r>
              <a:rPr lang="en-US" sz="3200" u="sng" smtClean="0">
                <a:solidFill>
                  <a:srgbClr val="006600"/>
                </a:solidFill>
                <a:effectLst>
                  <a:outerShdw blurRad="38100" dist="38100" dir="2700000" algn="tl">
                    <a:srgbClr val="C0C0C0"/>
                  </a:outerShdw>
                </a:effectLst>
                <a:latin typeface="Arial Narrow" pitchFamily="34" charset="0"/>
              </a:rPr>
              <a:t>Board Presentation</a:t>
            </a:r>
            <a:br>
              <a:rPr lang="en-US" sz="3200" u="sng" smtClean="0">
                <a:solidFill>
                  <a:srgbClr val="006600"/>
                </a:solidFill>
                <a:effectLst>
                  <a:outerShdw blurRad="38100" dist="38100" dir="2700000" algn="tl">
                    <a:srgbClr val="C0C0C0"/>
                  </a:outerShdw>
                </a:effectLst>
                <a:latin typeface="Arial Narrow" pitchFamily="34" charset="0"/>
              </a:rPr>
            </a:br>
            <a:r>
              <a:rPr lang="en-US" sz="3200" u="sng" smtClean="0">
                <a:solidFill>
                  <a:srgbClr val="006600"/>
                </a:solidFill>
                <a:effectLst>
                  <a:outerShdw blurRad="38100" dist="38100" dir="2700000" algn="tl">
                    <a:srgbClr val="C0C0C0"/>
                  </a:outerShdw>
                </a:effectLst>
                <a:latin typeface="Arial Narrow" pitchFamily="34" charset="0"/>
              </a:rPr>
              <a:t>July 9, 2009</a:t>
            </a:r>
            <a:br>
              <a:rPr lang="en-US" sz="3200" u="sng" smtClean="0">
                <a:solidFill>
                  <a:srgbClr val="006600"/>
                </a:solidFill>
                <a:effectLst>
                  <a:outerShdw blurRad="38100" dist="38100" dir="2700000" algn="tl">
                    <a:srgbClr val="C0C0C0"/>
                  </a:outerShdw>
                </a:effectLst>
                <a:latin typeface="Arial Narrow" pitchFamily="34" charset="0"/>
              </a:rPr>
            </a:br>
            <a:r>
              <a:rPr lang="en-US" sz="3200" u="sng" smtClean="0">
                <a:solidFill>
                  <a:schemeClr val="accent2"/>
                </a:solidFill>
                <a:effectLst>
                  <a:outerShdw blurRad="38100" dist="38100" dir="2700000" algn="tl">
                    <a:srgbClr val="C0C0C0"/>
                  </a:outerShdw>
                </a:effectLst>
                <a:latin typeface="Arial Narrow" pitchFamily="34" charset="0"/>
              </a:rPr>
              <a:t/>
            </a:r>
            <a:br>
              <a:rPr lang="en-US" sz="3200" u="sng" smtClean="0">
                <a:solidFill>
                  <a:schemeClr val="accent2"/>
                </a:solidFill>
                <a:effectLst>
                  <a:outerShdw blurRad="38100" dist="38100" dir="2700000" algn="tl">
                    <a:srgbClr val="C0C0C0"/>
                  </a:outerShdw>
                </a:effectLst>
                <a:latin typeface="Arial Narrow" pitchFamily="34" charset="0"/>
              </a:rPr>
            </a:br>
            <a:r>
              <a:rPr lang="en-US" sz="3200" u="sng" smtClean="0">
                <a:solidFill>
                  <a:schemeClr val="accent2"/>
                </a:solidFill>
                <a:effectLst>
                  <a:outerShdw blurRad="38100" dist="38100" dir="2700000" algn="tl">
                    <a:srgbClr val="C0C0C0"/>
                  </a:outerShdw>
                </a:effectLst>
                <a:latin typeface="Arial Narrow" pitchFamily="34" charset="0"/>
              </a:rPr>
              <a:t/>
            </a:r>
            <a:br>
              <a:rPr lang="en-US" sz="3200" u="sng" smtClean="0">
                <a:solidFill>
                  <a:schemeClr val="accent2"/>
                </a:solidFill>
                <a:effectLst>
                  <a:outerShdw blurRad="38100" dist="38100" dir="2700000" algn="tl">
                    <a:srgbClr val="C0C0C0"/>
                  </a:outerShdw>
                </a:effectLst>
                <a:latin typeface="Arial Narrow" pitchFamily="34" charset="0"/>
              </a:rPr>
            </a:br>
            <a:endParaRPr lang="en-US" sz="2400" u="sng" smtClean="0">
              <a:solidFill>
                <a:schemeClr val="accent2"/>
              </a:solidFill>
              <a:effectLst>
                <a:outerShdw blurRad="38100" dist="38100" dir="2700000" algn="tl">
                  <a:srgbClr val="C0C0C0"/>
                </a:outerShdw>
              </a:effectLst>
              <a:latin typeface="Arial Narrow" pitchFamily="34" charset="0"/>
            </a:endParaRPr>
          </a:p>
        </p:txBody>
      </p:sp>
      <p:sp>
        <p:nvSpPr>
          <p:cNvPr id="1051653" name="Text Box 5"/>
          <p:cNvSpPr txBox="1">
            <a:spLocks noChangeArrowheads="1"/>
          </p:cNvSpPr>
          <p:nvPr/>
        </p:nvSpPr>
        <p:spPr bwMode="auto">
          <a:xfrm>
            <a:off x="4033838" y="4776788"/>
            <a:ext cx="4832350" cy="1647825"/>
          </a:xfrm>
          <a:prstGeom prst="rect">
            <a:avLst/>
          </a:prstGeom>
          <a:noFill/>
          <a:ln w="9525">
            <a:noFill/>
            <a:miter lim="800000"/>
            <a:headEnd/>
            <a:tailEnd/>
          </a:ln>
          <a:effectLst/>
        </p:spPr>
        <p:txBody>
          <a:bodyPr>
            <a:spAutoFit/>
          </a:bodyPr>
          <a:lstStyle/>
          <a:p>
            <a:pPr>
              <a:lnSpc>
                <a:spcPct val="75000"/>
              </a:lnSpc>
              <a:spcBef>
                <a:spcPct val="50000"/>
              </a:spcBef>
              <a:defRPr/>
            </a:pPr>
            <a:endParaRPr lang="en-US" sz="1600">
              <a:solidFill>
                <a:srgbClr val="000066"/>
              </a:solidFill>
              <a:effectLst>
                <a:outerShdw blurRad="38100" dist="38100" dir="2700000" algn="tl">
                  <a:srgbClr val="C0C0C0"/>
                </a:outerShdw>
              </a:effectLst>
              <a:latin typeface="Arial Narrow" pitchFamily="34" charset="0"/>
            </a:endParaRPr>
          </a:p>
          <a:p>
            <a:pPr>
              <a:lnSpc>
                <a:spcPct val="75000"/>
              </a:lnSpc>
              <a:spcBef>
                <a:spcPct val="50000"/>
              </a:spcBef>
              <a:defRPr/>
            </a:pPr>
            <a:r>
              <a:rPr lang="en-US" sz="2400">
                <a:solidFill>
                  <a:srgbClr val="000066"/>
                </a:solidFill>
                <a:effectLst>
                  <a:outerShdw blurRad="38100" dist="38100" dir="2700000" algn="tl">
                    <a:srgbClr val="C0C0C0"/>
                  </a:outerShdw>
                </a:effectLst>
                <a:latin typeface="Arial Narrow" pitchFamily="34" charset="0"/>
              </a:rPr>
              <a:t>Presented By: </a:t>
            </a:r>
          </a:p>
          <a:p>
            <a:pPr>
              <a:lnSpc>
                <a:spcPct val="75000"/>
              </a:lnSpc>
              <a:spcBef>
                <a:spcPct val="50000"/>
              </a:spcBef>
              <a:defRPr/>
            </a:pPr>
            <a:r>
              <a:rPr lang="en-US" sz="2400">
                <a:solidFill>
                  <a:srgbClr val="000066"/>
                </a:solidFill>
                <a:effectLst>
                  <a:outerShdw blurRad="38100" dist="38100" dir="2700000" algn="tl">
                    <a:srgbClr val="C0C0C0"/>
                  </a:outerShdw>
                </a:effectLst>
                <a:latin typeface="Arial Narrow" pitchFamily="34" charset="0"/>
              </a:rPr>
              <a:t>Vernon D. Evans, CPA</a:t>
            </a:r>
          </a:p>
          <a:p>
            <a:pPr>
              <a:lnSpc>
                <a:spcPct val="75000"/>
              </a:lnSpc>
              <a:spcBef>
                <a:spcPct val="50000"/>
              </a:spcBef>
              <a:defRPr/>
            </a:pPr>
            <a:r>
              <a:rPr lang="en-US" sz="2400">
                <a:solidFill>
                  <a:srgbClr val="000066"/>
                </a:solidFill>
                <a:effectLst>
                  <a:outerShdw blurRad="38100" dist="38100" dir="2700000" algn="tl">
                    <a:srgbClr val="C0C0C0"/>
                  </a:outerShdw>
                </a:effectLst>
                <a:latin typeface="Arial Narrow" pitchFamily="34" charset="0"/>
              </a:rPr>
              <a:t>Vice President of Finance/Treasurer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49" name="Rectangle 24"/>
          <p:cNvSpPr>
            <a:spLocks noGrp="1" noChangeArrowheads="1"/>
          </p:cNvSpPr>
          <p:nvPr>
            <p:ph type="sldNum" sz="quarter" idx="10"/>
          </p:nvPr>
        </p:nvSpPr>
        <p:spPr>
          <a:noFill/>
        </p:spPr>
        <p:txBody>
          <a:bodyPr/>
          <a:lstStyle/>
          <a:p>
            <a:fld id="{22FE7B2D-8EE5-473A-B95B-EFF54ED81C9A}" type="slidenum">
              <a:rPr lang="en-US" smtClean="0"/>
              <a:pPr/>
              <a:t>2</a:t>
            </a:fld>
            <a:endParaRPr lang="en-US" smtClean="0"/>
          </a:p>
        </p:txBody>
      </p:sp>
      <p:sp>
        <p:nvSpPr>
          <p:cNvPr id="130050" name="Rectangle 2"/>
          <p:cNvSpPr>
            <a:spLocks noGrp="1" noChangeArrowheads="1"/>
          </p:cNvSpPr>
          <p:nvPr>
            <p:ph type="title" idx="4294967295"/>
          </p:nvPr>
        </p:nvSpPr>
        <p:spPr bwMode="auto">
          <a:xfrm>
            <a:off x="1782763" y="457200"/>
            <a:ext cx="4979987"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Overview</a:t>
            </a:r>
          </a:p>
        </p:txBody>
      </p:sp>
      <p:sp>
        <p:nvSpPr>
          <p:cNvPr id="1057795" name="Rectangle 3"/>
          <p:cNvSpPr>
            <a:spLocks noGrp="1" noChangeArrowheads="1"/>
          </p:cNvSpPr>
          <p:nvPr>
            <p:ph type="body" idx="4294967295"/>
          </p:nvPr>
        </p:nvSpPr>
        <p:spPr bwMode="auto">
          <a:xfrm>
            <a:off x="876300" y="1773238"/>
            <a:ext cx="6938963" cy="4808537"/>
          </a:xfrm>
          <a:prstGeom prst="rect">
            <a:avLst/>
          </a:prstGeom>
          <a:noFill/>
          <a:ln>
            <a:miter lim="800000"/>
            <a:headEnd/>
            <a:tailEnd/>
          </a:ln>
        </p:spPr>
        <p:txBody>
          <a:bodyPr/>
          <a:lstStyle/>
          <a:p>
            <a:pPr eaLnBrk="1" hangingPunct="1">
              <a:lnSpc>
                <a:spcPct val="90000"/>
              </a:lnSpc>
            </a:pPr>
            <a:r>
              <a:rPr lang="en-US" b="1" smtClean="0"/>
              <a:t>Assumptions</a:t>
            </a:r>
          </a:p>
          <a:p>
            <a:pPr lvl="1" eaLnBrk="1" hangingPunct="1">
              <a:lnSpc>
                <a:spcPct val="90000"/>
              </a:lnSpc>
            </a:pPr>
            <a:endParaRPr lang="en-US" b="1" smtClean="0"/>
          </a:p>
          <a:p>
            <a:pPr eaLnBrk="1" hangingPunct="1">
              <a:lnSpc>
                <a:spcPct val="90000"/>
              </a:lnSpc>
            </a:pPr>
            <a:r>
              <a:rPr lang="en-US" b="1" smtClean="0"/>
              <a:t>Use and Source of Funds</a:t>
            </a:r>
          </a:p>
          <a:p>
            <a:pPr lvl="1" eaLnBrk="1" hangingPunct="1">
              <a:lnSpc>
                <a:spcPct val="90000"/>
              </a:lnSpc>
            </a:pPr>
            <a:endParaRPr lang="en-US" b="1" smtClean="0"/>
          </a:p>
          <a:p>
            <a:pPr eaLnBrk="1" hangingPunct="1">
              <a:lnSpc>
                <a:spcPct val="90000"/>
              </a:lnSpc>
            </a:pPr>
            <a:r>
              <a:rPr lang="en-US" b="1" smtClean="0"/>
              <a:t>Scenarios</a:t>
            </a:r>
          </a:p>
          <a:p>
            <a:pPr lvl="1" eaLnBrk="1" hangingPunct="1">
              <a:lnSpc>
                <a:spcPct val="90000"/>
              </a:lnSpc>
            </a:pPr>
            <a:r>
              <a:rPr lang="en-US" b="1" smtClean="0"/>
              <a:t>I</a:t>
            </a:r>
          </a:p>
          <a:p>
            <a:pPr lvl="1" eaLnBrk="1" hangingPunct="1">
              <a:lnSpc>
                <a:spcPct val="90000"/>
              </a:lnSpc>
            </a:pPr>
            <a:r>
              <a:rPr lang="en-US" b="1" smtClean="0"/>
              <a:t>II</a:t>
            </a:r>
          </a:p>
          <a:p>
            <a:pPr lvl="1" eaLnBrk="1" hangingPunct="1">
              <a:lnSpc>
                <a:spcPct val="90000"/>
              </a:lnSpc>
            </a:pPr>
            <a:r>
              <a:rPr lang="en-US" b="1" smtClean="0"/>
              <a:t>III</a:t>
            </a:r>
          </a:p>
          <a:p>
            <a:pPr lvl="1" eaLnBrk="1" hangingPunct="1">
              <a:lnSpc>
                <a:spcPct val="90000"/>
              </a:lnSpc>
            </a:pPr>
            <a:endParaRPr lang="en-US" b="1" smtClean="0"/>
          </a:p>
          <a:p>
            <a:pPr eaLnBrk="1" hangingPunct="1">
              <a:lnSpc>
                <a:spcPct val="90000"/>
              </a:lnSpc>
            </a:pPr>
            <a:r>
              <a:rPr lang="en-US" b="1" smtClean="0"/>
              <a:t>Summary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0050">
                                            <p:txEl>
                                              <p:charRg st="4294967295" end="4294967295"/>
                                            </p:txEl>
                                          </p:spTgt>
                                        </p:tgtEl>
                                        <p:attrNameLst>
                                          <p:attrName>style.visibility</p:attrName>
                                        </p:attrNameLst>
                                      </p:cBhvr>
                                      <p:to>
                                        <p:strVal val="visible"/>
                                      </p:to>
                                    </p:set>
                                    <p:animEffect transition="in" filter="fade">
                                      <p:cBhvr>
                                        <p:cTn id="7" dur="2000"/>
                                        <p:tgtEl>
                                          <p:spTgt spid="130050">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57795">
                                            <p:txEl>
                                              <p:pRg st="0" end="0"/>
                                            </p:txEl>
                                          </p:spTgt>
                                        </p:tgtEl>
                                        <p:attrNameLst>
                                          <p:attrName>style.visibility</p:attrName>
                                        </p:attrNameLst>
                                      </p:cBhvr>
                                      <p:to>
                                        <p:strVal val="visible"/>
                                      </p:to>
                                    </p:set>
                                    <p:animEffect transition="in" filter="wipe(left)">
                                      <p:cBhvr>
                                        <p:cTn id="12" dur="500"/>
                                        <p:tgtEl>
                                          <p:spTgt spid="105779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57795">
                                            <p:txEl>
                                              <p:pRg st="2" end="2"/>
                                            </p:txEl>
                                          </p:spTgt>
                                        </p:tgtEl>
                                        <p:attrNameLst>
                                          <p:attrName>style.visibility</p:attrName>
                                        </p:attrNameLst>
                                      </p:cBhvr>
                                      <p:to>
                                        <p:strVal val="visible"/>
                                      </p:to>
                                    </p:set>
                                    <p:animEffect transition="in" filter="wipe(left)">
                                      <p:cBhvr>
                                        <p:cTn id="17" dur="500"/>
                                        <p:tgtEl>
                                          <p:spTgt spid="105779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57795">
                                            <p:txEl>
                                              <p:pRg st="4" end="4"/>
                                            </p:txEl>
                                          </p:spTgt>
                                        </p:tgtEl>
                                        <p:attrNameLst>
                                          <p:attrName>style.visibility</p:attrName>
                                        </p:attrNameLst>
                                      </p:cBhvr>
                                      <p:to>
                                        <p:strVal val="visible"/>
                                      </p:to>
                                    </p:set>
                                    <p:animEffect transition="in" filter="wipe(left)">
                                      <p:cBhvr>
                                        <p:cTn id="22" dur="500"/>
                                        <p:tgtEl>
                                          <p:spTgt spid="1057795">
                                            <p:txEl>
                                              <p:pRg st="4" end="4"/>
                                            </p:tx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057795">
                                            <p:txEl>
                                              <p:pRg st="5" end="5"/>
                                            </p:txEl>
                                          </p:spTgt>
                                        </p:tgtEl>
                                        <p:attrNameLst>
                                          <p:attrName>style.visibility</p:attrName>
                                        </p:attrNameLst>
                                      </p:cBhvr>
                                      <p:to>
                                        <p:strVal val="visible"/>
                                      </p:to>
                                    </p:set>
                                    <p:animEffect transition="in" filter="wipe(left)">
                                      <p:cBhvr>
                                        <p:cTn id="25" dur="500"/>
                                        <p:tgtEl>
                                          <p:spTgt spid="1057795">
                                            <p:txEl>
                                              <p:pRg st="5" end="5"/>
                                            </p:txEl>
                                          </p:spTgt>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057795">
                                            <p:txEl>
                                              <p:pRg st="6" end="6"/>
                                            </p:txEl>
                                          </p:spTgt>
                                        </p:tgtEl>
                                        <p:attrNameLst>
                                          <p:attrName>style.visibility</p:attrName>
                                        </p:attrNameLst>
                                      </p:cBhvr>
                                      <p:to>
                                        <p:strVal val="visible"/>
                                      </p:to>
                                    </p:set>
                                    <p:animEffect transition="in" filter="wipe(left)">
                                      <p:cBhvr>
                                        <p:cTn id="28" dur="500"/>
                                        <p:tgtEl>
                                          <p:spTgt spid="1057795">
                                            <p:txEl>
                                              <p:pRg st="6" end="6"/>
                                            </p:txEl>
                                          </p:spTgt>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057795">
                                            <p:txEl>
                                              <p:pRg st="7" end="7"/>
                                            </p:txEl>
                                          </p:spTgt>
                                        </p:tgtEl>
                                        <p:attrNameLst>
                                          <p:attrName>style.visibility</p:attrName>
                                        </p:attrNameLst>
                                      </p:cBhvr>
                                      <p:to>
                                        <p:strVal val="visible"/>
                                      </p:to>
                                    </p:set>
                                    <p:animEffect transition="in" filter="wipe(left)">
                                      <p:cBhvr>
                                        <p:cTn id="31" dur="500"/>
                                        <p:tgtEl>
                                          <p:spTgt spid="1057795">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57795">
                                            <p:txEl>
                                              <p:pRg st="9" end="9"/>
                                            </p:txEl>
                                          </p:spTgt>
                                        </p:tgtEl>
                                        <p:attrNameLst>
                                          <p:attrName>style.visibility</p:attrName>
                                        </p:attrNameLst>
                                      </p:cBhvr>
                                      <p:to>
                                        <p:strVal val="visible"/>
                                      </p:to>
                                    </p:set>
                                    <p:animEffect transition="in" filter="wipe(left)">
                                      <p:cBhvr>
                                        <p:cTn id="36" dur="500"/>
                                        <p:tgtEl>
                                          <p:spTgt spid="105779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p:bldP spid="105779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24"/>
          <p:cNvSpPr>
            <a:spLocks noGrp="1" noChangeArrowheads="1"/>
          </p:cNvSpPr>
          <p:nvPr>
            <p:ph type="sldNum" sz="quarter" idx="10"/>
          </p:nvPr>
        </p:nvSpPr>
        <p:spPr>
          <a:noFill/>
        </p:spPr>
        <p:txBody>
          <a:bodyPr/>
          <a:lstStyle/>
          <a:p>
            <a:fld id="{879A8E29-7898-46FE-B43C-319EE812B815}" type="slidenum">
              <a:rPr lang="en-US" smtClean="0"/>
              <a:pPr/>
              <a:t>3</a:t>
            </a:fld>
            <a:endParaRPr lang="en-US" smtClean="0"/>
          </a:p>
        </p:txBody>
      </p:sp>
      <p:sp>
        <p:nvSpPr>
          <p:cNvPr id="132098" name="Rectangle 2"/>
          <p:cNvSpPr>
            <a:spLocks noGrp="1" noChangeArrowheads="1"/>
          </p:cNvSpPr>
          <p:nvPr>
            <p:ph type="title" idx="4294967295"/>
          </p:nvPr>
        </p:nvSpPr>
        <p:spPr bwMode="auto">
          <a:xfrm>
            <a:off x="2362200" y="457200"/>
            <a:ext cx="4522788" cy="838200"/>
          </a:xfrm>
          <a:prstGeom prst="rect">
            <a:avLst/>
          </a:prstGeom>
          <a:solidFill>
            <a:srgbClr val="FFFFFF"/>
          </a:solidFill>
          <a:ln>
            <a:solidFill>
              <a:srgbClr val="000000"/>
            </a:solidFill>
            <a:miter lim="800000"/>
            <a:headEnd/>
            <a:tailEnd/>
          </a:ln>
        </p:spPr>
        <p:txBody>
          <a:bodyPr anchor="ctr"/>
          <a:lstStyle/>
          <a:p>
            <a:pPr algn="ctr" eaLnBrk="1" hangingPunct="1"/>
            <a:r>
              <a:rPr lang="en-US" smtClean="0"/>
              <a:t>Assumptions</a:t>
            </a:r>
          </a:p>
        </p:txBody>
      </p:sp>
      <p:sp>
        <p:nvSpPr>
          <p:cNvPr id="1059843" name="Rectangle 3"/>
          <p:cNvSpPr>
            <a:spLocks noGrp="1" noChangeArrowheads="1"/>
          </p:cNvSpPr>
          <p:nvPr>
            <p:ph type="body" idx="4294967295"/>
          </p:nvPr>
        </p:nvSpPr>
        <p:spPr bwMode="auto">
          <a:xfrm>
            <a:off x="447675" y="1439863"/>
            <a:ext cx="7780338" cy="5113337"/>
          </a:xfrm>
          <a:prstGeom prst="rect">
            <a:avLst/>
          </a:prstGeom>
          <a:noFill/>
          <a:ln>
            <a:miter lim="800000"/>
            <a:headEnd/>
            <a:tailEnd/>
          </a:ln>
        </p:spPr>
        <p:txBody>
          <a:bodyPr/>
          <a:lstStyle/>
          <a:p>
            <a:pPr eaLnBrk="1" hangingPunct="1">
              <a:lnSpc>
                <a:spcPct val="80000"/>
              </a:lnSpc>
            </a:pPr>
            <a:r>
              <a:rPr lang="en-US" sz="1600" b="1" smtClean="0"/>
              <a:t>Enplanement projections for 2010 are based on the 2010 budgeted enplanements. For 2011 and 2012, enplanements are based on projections provided by airport consultants, reduced slightly for management conservatism.  For 2013 and beyond, enplanements are based on consultant projections. The percentage increases/decreases in enplanements were also applied to landed weight projections:</a:t>
            </a:r>
          </a:p>
          <a:p>
            <a:pPr lvl="1" eaLnBrk="1" hangingPunct="1">
              <a:lnSpc>
                <a:spcPct val="80000"/>
              </a:lnSpc>
            </a:pPr>
            <a:r>
              <a:rPr lang="en-US" sz="1600" b="1" smtClean="0"/>
              <a:t>Rate varies from:</a:t>
            </a:r>
          </a:p>
          <a:p>
            <a:pPr lvl="2" eaLnBrk="1" hangingPunct="1">
              <a:lnSpc>
                <a:spcPct val="80000"/>
              </a:lnSpc>
            </a:pPr>
            <a:r>
              <a:rPr lang="en-US" sz="1600" b="1" smtClean="0"/>
              <a:t>Reductions in fiscal year:</a:t>
            </a:r>
          </a:p>
          <a:p>
            <a:pPr lvl="2" eaLnBrk="1" hangingPunct="1">
              <a:lnSpc>
                <a:spcPct val="80000"/>
              </a:lnSpc>
              <a:buFontTx/>
              <a:buNone/>
            </a:pPr>
            <a:r>
              <a:rPr lang="en-US" sz="1600" b="1" smtClean="0"/>
              <a:t>		2010 – (~1%) from 2009 projected</a:t>
            </a:r>
            <a:br>
              <a:rPr lang="en-US" sz="1600" b="1" smtClean="0"/>
            </a:br>
            <a:endParaRPr lang="en-US" sz="1600" b="1" smtClean="0"/>
          </a:p>
          <a:p>
            <a:pPr lvl="2" eaLnBrk="1" hangingPunct="1">
              <a:lnSpc>
                <a:spcPct val="80000"/>
              </a:lnSpc>
            </a:pPr>
            <a:r>
              <a:rPr lang="en-US" sz="1600" b="1" smtClean="0"/>
              <a:t>Increases in fiscal years:</a:t>
            </a:r>
          </a:p>
          <a:p>
            <a:pPr lvl="2" eaLnBrk="1" hangingPunct="1">
              <a:lnSpc>
                <a:spcPct val="80000"/>
              </a:lnSpc>
              <a:buFontTx/>
              <a:buNone/>
            </a:pPr>
            <a:r>
              <a:rPr lang="en-US" sz="1600" b="1" smtClean="0"/>
              <a:t>		2011 – 3.0%</a:t>
            </a:r>
          </a:p>
          <a:p>
            <a:pPr lvl="2" eaLnBrk="1" hangingPunct="1">
              <a:lnSpc>
                <a:spcPct val="80000"/>
              </a:lnSpc>
              <a:buFontTx/>
              <a:buNone/>
            </a:pPr>
            <a:r>
              <a:rPr lang="en-US" sz="1600" b="1" smtClean="0"/>
              <a:t>		2012 – 4.0%</a:t>
            </a:r>
          </a:p>
          <a:p>
            <a:pPr lvl="2" eaLnBrk="1" hangingPunct="1">
              <a:lnSpc>
                <a:spcPct val="80000"/>
              </a:lnSpc>
              <a:buFontTx/>
              <a:buNone/>
            </a:pPr>
            <a:r>
              <a:rPr lang="en-US" sz="1600" b="1" smtClean="0"/>
              <a:t>		2013 – 3.3%</a:t>
            </a:r>
          </a:p>
          <a:p>
            <a:pPr lvl="2" eaLnBrk="1" hangingPunct="1">
              <a:lnSpc>
                <a:spcPct val="80000"/>
              </a:lnSpc>
              <a:buFontTx/>
              <a:buNone/>
            </a:pPr>
            <a:r>
              <a:rPr lang="en-US" sz="1600" b="1" smtClean="0"/>
              <a:t>		2014 – 1.6%</a:t>
            </a:r>
            <a:br>
              <a:rPr lang="en-US" sz="1600" b="1" smtClean="0"/>
            </a:br>
            <a:endParaRPr lang="en-US" sz="1600" b="1" smtClean="0"/>
          </a:p>
          <a:p>
            <a:pPr eaLnBrk="1" hangingPunct="1">
              <a:lnSpc>
                <a:spcPct val="80000"/>
              </a:lnSpc>
            </a:pPr>
            <a:r>
              <a:rPr lang="en-US" sz="1600" b="1" smtClean="0"/>
              <a:t>Operating &amp; maintenance expense growth 3%</a:t>
            </a:r>
            <a:br>
              <a:rPr lang="en-US" sz="1600" b="1" smtClean="0"/>
            </a:br>
            <a:endParaRPr lang="en-US" sz="1600" b="1" smtClean="0"/>
          </a:p>
          <a:p>
            <a:pPr eaLnBrk="1" hangingPunct="1">
              <a:lnSpc>
                <a:spcPct val="80000"/>
              </a:lnSpc>
            </a:pPr>
            <a:r>
              <a:rPr lang="en-US" sz="1600" b="1" smtClean="0"/>
              <a:t>$85 million reduction in CIP program</a:t>
            </a:r>
          </a:p>
          <a:p>
            <a:pPr eaLnBrk="1" hangingPunct="1">
              <a:lnSpc>
                <a:spcPct val="80000"/>
              </a:lnSpc>
            </a:pPr>
            <a:endParaRPr lang="en-US" sz="1600" b="1" smtClean="0"/>
          </a:p>
          <a:p>
            <a:pPr eaLnBrk="1" hangingPunct="1">
              <a:lnSpc>
                <a:spcPct val="80000"/>
              </a:lnSpc>
            </a:pPr>
            <a:endParaRPr lang="en-US" sz="1600" b="1" smtClean="0"/>
          </a:p>
          <a:p>
            <a:pPr eaLnBrk="1" hangingPunct="1">
              <a:lnSpc>
                <a:spcPct val="80000"/>
              </a:lnSpc>
            </a:pPr>
            <a:endParaRPr lang="en-US" sz="1600" b="1" smtClean="0"/>
          </a:p>
          <a:p>
            <a:pPr eaLnBrk="1" hangingPunct="1">
              <a:lnSpc>
                <a:spcPct val="80000"/>
              </a:lnSpc>
              <a:buFontTx/>
              <a:buNone/>
            </a:pPr>
            <a:endParaRPr lang="en-US" sz="20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59843">
                                            <p:txEl>
                                              <p:pRg st="0" end="0"/>
                                            </p:txEl>
                                          </p:spTgt>
                                        </p:tgtEl>
                                        <p:attrNameLst>
                                          <p:attrName>style.visibility</p:attrName>
                                        </p:attrNameLst>
                                      </p:cBhvr>
                                      <p:to>
                                        <p:strVal val="visible"/>
                                      </p:to>
                                    </p:set>
                                    <p:anim calcmode="lin" valueType="num">
                                      <p:cBhvr additive="base">
                                        <p:cTn id="7" dur="500" fill="hold"/>
                                        <p:tgtEl>
                                          <p:spTgt spid="10598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5984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59843">
                                            <p:txEl>
                                              <p:pRg st="1" end="1"/>
                                            </p:txEl>
                                          </p:spTgt>
                                        </p:tgtEl>
                                        <p:attrNameLst>
                                          <p:attrName>style.visibility</p:attrName>
                                        </p:attrNameLst>
                                      </p:cBhvr>
                                      <p:to>
                                        <p:strVal val="visible"/>
                                      </p:to>
                                    </p:set>
                                    <p:anim calcmode="lin" valueType="num">
                                      <p:cBhvr additive="base">
                                        <p:cTn id="11" dur="500" fill="hold"/>
                                        <p:tgtEl>
                                          <p:spTgt spid="105984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5984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59843">
                                            <p:txEl>
                                              <p:pRg st="2" end="2"/>
                                            </p:txEl>
                                          </p:spTgt>
                                        </p:tgtEl>
                                        <p:attrNameLst>
                                          <p:attrName>style.visibility</p:attrName>
                                        </p:attrNameLst>
                                      </p:cBhvr>
                                      <p:to>
                                        <p:strVal val="visible"/>
                                      </p:to>
                                    </p:set>
                                    <p:anim calcmode="lin" valueType="num">
                                      <p:cBhvr additive="base">
                                        <p:cTn id="15" dur="500" fill="hold"/>
                                        <p:tgtEl>
                                          <p:spTgt spid="105984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5984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59843">
                                            <p:txEl>
                                              <p:pRg st="3" end="3"/>
                                            </p:txEl>
                                          </p:spTgt>
                                        </p:tgtEl>
                                        <p:attrNameLst>
                                          <p:attrName>style.visibility</p:attrName>
                                        </p:attrNameLst>
                                      </p:cBhvr>
                                      <p:to>
                                        <p:strVal val="visible"/>
                                      </p:to>
                                    </p:set>
                                    <p:anim calcmode="lin" valueType="num">
                                      <p:cBhvr additive="base">
                                        <p:cTn id="19" dur="500" fill="hold"/>
                                        <p:tgtEl>
                                          <p:spTgt spid="105984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5984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59843">
                                            <p:txEl>
                                              <p:pRg st="4" end="4"/>
                                            </p:txEl>
                                          </p:spTgt>
                                        </p:tgtEl>
                                        <p:attrNameLst>
                                          <p:attrName>style.visibility</p:attrName>
                                        </p:attrNameLst>
                                      </p:cBhvr>
                                      <p:to>
                                        <p:strVal val="visible"/>
                                      </p:to>
                                    </p:set>
                                    <p:anim calcmode="lin" valueType="num">
                                      <p:cBhvr additive="base">
                                        <p:cTn id="23" dur="500" fill="hold"/>
                                        <p:tgtEl>
                                          <p:spTgt spid="105984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5984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59843">
                                            <p:txEl>
                                              <p:pRg st="5" end="5"/>
                                            </p:txEl>
                                          </p:spTgt>
                                        </p:tgtEl>
                                        <p:attrNameLst>
                                          <p:attrName>style.visibility</p:attrName>
                                        </p:attrNameLst>
                                      </p:cBhvr>
                                      <p:to>
                                        <p:strVal val="visible"/>
                                      </p:to>
                                    </p:set>
                                    <p:anim calcmode="lin" valueType="num">
                                      <p:cBhvr additive="base">
                                        <p:cTn id="27" dur="500" fill="hold"/>
                                        <p:tgtEl>
                                          <p:spTgt spid="105984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5984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59843">
                                            <p:txEl>
                                              <p:pRg st="6" end="6"/>
                                            </p:txEl>
                                          </p:spTgt>
                                        </p:tgtEl>
                                        <p:attrNameLst>
                                          <p:attrName>style.visibility</p:attrName>
                                        </p:attrNameLst>
                                      </p:cBhvr>
                                      <p:to>
                                        <p:strVal val="visible"/>
                                      </p:to>
                                    </p:set>
                                    <p:anim calcmode="lin" valueType="num">
                                      <p:cBhvr additive="base">
                                        <p:cTn id="31" dur="500" fill="hold"/>
                                        <p:tgtEl>
                                          <p:spTgt spid="105984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5984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59843">
                                            <p:txEl>
                                              <p:pRg st="7" end="7"/>
                                            </p:txEl>
                                          </p:spTgt>
                                        </p:tgtEl>
                                        <p:attrNameLst>
                                          <p:attrName>style.visibility</p:attrName>
                                        </p:attrNameLst>
                                      </p:cBhvr>
                                      <p:to>
                                        <p:strVal val="visible"/>
                                      </p:to>
                                    </p:set>
                                    <p:anim calcmode="lin" valueType="num">
                                      <p:cBhvr additive="base">
                                        <p:cTn id="35" dur="500" fill="hold"/>
                                        <p:tgtEl>
                                          <p:spTgt spid="105984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59843">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59843">
                                            <p:txEl>
                                              <p:pRg st="8" end="8"/>
                                            </p:txEl>
                                          </p:spTgt>
                                        </p:tgtEl>
                                        <p:attrNameLst>
                                          <p:attrName>style.visibility</p:attrName>
                                        </p:attrNameLst>
                                      </p:cBhvr>
                                      <p:to>
                                        <p:strVal val="visible"/>
                                      </p:to>
                                    </p:set>
                                    <p:anim calcmode="lin" valueType="num">
                                      <p:cBhvr additive="base">
                                        <p:cTn id="39" dur="500" fill="hold"/>
                                        <p:tgtEl>
                                          <p:spTgt spid="1059843">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059843">
                                            <p:txEl>
                                              <p:pRg st="8" end="8"/>
                                            </p:txEl>
                                          </p:spTgt>
                                        </p:tgtEl>
                                        <p:attrNameLst>
                                          <p:attrName>ppt_y</p:attrName>
                                        </p:attrNameLst>
                                      </p:cBhvr>
                                      <p:tavLst>
                                        <p:tav tm="0">
                                          <p:val>
                                            <p:strVal val="1+#ppt_h/2"/>
                                          </p:val>
                                        </p:tav>
                                        <p:tav tm="100000">
                                          <p:val>
                                            <p:strVal val="#ppt_y"/>
                                          </p:val>
                                        </p:tav>
                                      </p:tavLst>
                                    </p:anim>
                                  </p:childTnLst>
                                </p:cTn>
                              </p:par>
                              <p:par>
                                <p:cTn id="41" presetID="6" presetClass="emph" presetSubtype="0" accel="50000" decel="50000" autoRev="1" fill="hold" nodeType="withEffect">
                                  <p:stCondLst>
                                    <p:cond delay="0"/>
                                  </p:stCondLst>
                                  <p:childTnLst>
                                    <p:animScale>
                                      <p:cBhvr>
                                        <p:cTn id="42" dur="500" fill="hold"/>
                                        <p:tgtEl>
                                          <p:spTgt spid="1059843">
                                            <p:txEl>
                                              <p:pRg st="0" end="0"/>
                                            </p:txEl>
                                          </p:spTgt>
                                        </p:tgtEl>
                                      </p:cBhvr>
                                      <p:by x="150000" y="150000"/>
                                    </p:animScale>
                                  </p:childTnLst>
                                </p:cTn>
                              </p:par>
                              <p:par>
                                <p:cTn id="43" presetID="6" presetClass="emph" presetSubtype="0" accel="50000" decel="50000" autoRev="1" fill="hold" nodeType="withEffect">
                                  <p:stCondLst>
                                    <p:cond delay="0"/>
                                  </p:stCondLst>
                                  <p:childTnLst>
                                    <p:animScale>
                                      <p:cBhvr>
                                        <p:cTn id="44" dur="500" fill="hold"/>
                                        <p:tgtEl>
                                          <p:spTgt spid="1059843">
                                            <p:txEl>
                                              <p:pRg st="1" end="1"/>
                                            </p:txEl>
                                          </p:spTgt>
                                        </p:tgtEl>
                                      </p:cBhvr>
                                      <p:by x="150000" y="150000"/>
                                    </p:animScale>
                                  </p:childTnLst>
                                </p:cTn>
                              </p:par>
                              <p:par>
                                <p:cTn id="45" presetID="6" presetClass="emph" presetSubtype="0" accel="50000" decel="50000" autoRev="1" fill="hold" nodeType="withEffect">
                                  <p:stCondLst>
                                    <p:cond delay="0"/>
                                  </p:stCondLst>
                                  <p:childTnLst>
                                    <p:animScale>
                                      <p:cBhvr>
                                        <p:cTn id="46" dur="500" fill="hold"/>
                                        <p:tgtEl>
                                          <p:spTgt spid="1059843">
                                            <p:txEl>
                                              <p:pRg st="2" end="2"/>
                                            </p:txEl>
                                          </p:spTgt>
                                        </p:tgtEl>
                                      </p:cBhvr>
                                      <p:by x="150000" y="150000"/>
                                    </p:animScale>
                                  </p:childTnLst>
                                </p:cTn>
                              </p:par>
                              <p:par>
                                <p:cTn id="47" presetID="6" presetClass="emph" presetSubtype="0" accel="50000" decel="50000" autoRev="1" fill="hold" nodeType="withEffect">
                                  <p:stCondLst>
                                    <p:cond delay="0"/>
                                  </p:stCondLst>
                                  <p:childTnLst>
                                    <p:animScale>
                                      <p:cBhvr>
                                        <p:cTn id="48" dur="500" fill="hold"/>
                                        <p:tgtEl>
                                          <p:spTgt spid="1059843">
                                            <p:txEl>
                                              <p:pRg st="3" end="3"/>
                                            </p:txEl>
                                          </p:spTgt>
                                        </p:tgtEl>
                                      </p:cBhvr>
                                      <p:by x="150000" y="150000"/>
                                    </p:animScale>
                                  </p:childTnLst>
                                </p:cTn>
                              </p:par>
                              <p:par>
                                <p:cTn id="49" presetID="6" presetClass="emph" presetSubtype="0" accel="50000" decel="50000" autoRev="1" fill="hold" nodeType="withEffect">
                                  <p:stCondLst>
                                    <p:cond delay="0"/>
                                  </p:stCondLst>
                                  <p:childTnLst>
                                    <p:animScale>
                                      <p:cBhvr>
                                        <p:cTn id="50" dur="500" fill="hold"/>
                                        <p:tgtEl>
                                          <p:spTgt spid="1059843">
                                            <p:txEl>
                                              <p:pRg st="4" end="4"/>
                                            </p:txEl>
                                          </p:spTgt>
                                        </p:tgtEl>
                                      </p:cBhvr>
                                      <p:by x="150000" y="150000"/>
                                    </p:animScale>
                                  </p:childTnLst>
                                </p:cTn>
                              </p:par>
                              <p:par>
                                <p:cTn id="51" presetID="6" presetClass="emph" presetSubtype="0" accel="50000" decel="50000" autoRev="1" fill="hold" nodeType="withEffect">
                                  <p:stCondLst>
                                    <p:cond delay="0"/>
                                  </p:stCondLst>
                                  <p:childTnLst>
                                    <p:animScale>
                                      <p:cBhvr>
                                        <p:cTn id="52" dur="500" fill="hold"/>
                                        <p:tgtEl>
                                          <p:spTgt spid="1059843">
                                            <p:txEl>
                                              <p:pRg st="5" end="5"/>
                                            </p:txEl>
                                          </p:spTgt>
                                        </p:tgtEl>
                                      </p:cBhvr>
                                      <p:by x="150000" y="150000"/>
                                    </p:animScale>
                                  </p:childTnLst>
                                </p:cTn>
                              </p:par>
                              <p:par>
                                <p:cTn id="53" presetID="6" presetClass="emph" presetSubtype="0" accel="50000" decel="50000" autoRev="1" fill="hold" nodeType="withEffect">
                                  <p:stCondLst>
                                    <p:cond delay="0"/>
                                  </p:stCondLst>
                                  <p:childTnLst>
                                    <p:animScale>
                                      <p:cBhvr>
                                        <p:cTn id="54" dur="500" fill="hold"/>
                                        <p:tgtEl>
                                          <p:spTgt spid="1059843">
                                            <p:txEl>
                                              <p:pRg st="6" end="6"/>
                                            </p:txEl>
                                          </p:spTgt>
                                        </p:tgtEl>
                                      </p:cBhvr>
                                      <p:by x="150000" y="150000"/>
                                    </p:animScale>
                                  </p:childTnLst>
                                </p:cTn>
                              </p:par>
                              <p:par>
                                <p:cTn id="55" presetID="6" presetClass="emph" presetSubtype="0" accel="50000" decel="50000" autoRev="1" fill="hold" nodeType="withEffect">
                                  <p:stCondLst>
                                    <p:cond delay="0"/>
                                  </p:stCondLst>
                                  <p:childTnLst>
                                    <p:animScale>
                                      <p:cBhvr>
                                        <p:cTn id="56" dur="500" fill="hold"/>
                                        <p:tgtEl>
                                          <p:spTgt spid="1059843">
                                            <p:txEl>
                                              <p:pRg st="7" end="7"/>
                                            </p:txEl>
                                          </p:spTgt>
                                        </p:tgtEl>
                                      </p:cBhvr>
                                      <p:by x="150000" y="150000"/>
                                    </p:animScale>
                                  </p:childTnLst>
                                </p:cTn>
                              </p:par>
                              <p:par>
                                <p:cTn id="57" presetID="6" presetClass="emph" presetSubtype="0" accel="50000" decel="50000" autoRev="1" fill="hold" nodeType="withEffect">
                                  <p:stCondLst>
                                    <p:cond delay="0"/>
                                  </p:stCondLst>
                                  <p:childTnLst>
                                    <p:animScale>
                                      <p:cBhvr>
                                        <p:cTn id="58" dur="500" fill="hold"/>
                                        <p:tgtEl>
                                          <p:spTgt spid="1059843">
                                            <p:txEl>
                                              <p:pRg st="8" end="8"/>
                                            </p:txEl>
                                          </p:spTgt>
                                        </p:tgtEl>
                                      </p:cBhvr>
                                      <p:by x="150000" y="150000"/>
                                    </p:animScale>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1059843">
                                            <p:txEl>
                                              <p:pRg st="9" end="9"/>
                                            </p:txEl>
                                          </p:spTgt>
                                        </p:tgtEl>
                                        <p:attrNameLst>
                                          <p:attrName>style.visibility</p:attrName>
                                        </p:attrNameLst>
                                      </p:cBhvr>
                                      <p:to>
                                        <p:strVal val="visible"/>
                                      </p:to>
                                    </p:set>
                                    <p:anim calcmode="lin" valueType="num">
                                      <p:cBhvr additive="base">
                                        <p:cTn id="63" dur="500" fill="hold"/>
                                        <p:tgtEl>
                                          <p:spTgt spid="1059843">
                                            <p:txEl>
                                              <p:pRg st="9" end="9"/>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1059843">
                                            <p:txEl>
                                              <p:pRg st="9" end="9"/>
                                            </p:txEl>
                                          </p:spTgt>
                                        </p:tgtEl>
                                        <p:attrNameLst>
                                          <p:attrName>ppt_y</p:attrName>
                                        </p:attrNameLst>
                                      </p:cBhvr>
                                      <p:tavLst>
                                        <p:tav tm="0">
                                          <p:val>
                                            <p:strVal val="1+#ppt_h/2"/>
                                          </p:val>
                                        </p:tav>
                                        <p:tav tm="100000">
                                          <p:val>
                                            <p:strVal val="#ppt_y"/>
                                          </p:val>
                                        </p:tav>
                                      </p:tavLst>
                                    </p:anim>
                                  </p:childTnLst>
                                </p:cTn>
                              </p:par>
                              <p:par>
                                <p:cTn id="65" presetID="6" presetClass="emph" presetSubtype="0" accel="50000" decel="50000" autoRev="1" fill="hold" nodeType="withEffect">
                                  <p:stCondLst>
                                    <p:cond delay="0"/>
                                  </p:stCondLst>
                                  <p:childTnLst>
                                    <p:animScale>
                                      <p:cBhvr>
                                        <p:cTn id="66" dur="500" fill="hold"/>
                                        <p:tgtEl>
                                          <p:spTgt spid="1059843">
                                            <p:txEl>
                                              <p:pRg st="9" end="9"/>
                                            </p:txEl>
                                          </p:spTgt>
                                        </p:tgtEl>
                                      </p:cBhvr>
                                      <p:by x="150000" y="150000"/>
                                    </p:animScale>
                                  </p:childTnLst>
                                </p:cTn>
                              </p:par>
                              <p:par>
                                <p:cTn id="67" presetID="3" presetClass="emph" presetSubtype="1" accel="50000" decel="50000" autoRev="1" nodeType="withEffect">
                                  <p:stCondLst>
                                    <p:cond delay="0"/>
                                  </p:stCondLst>
                                  <p:childTnLst>
                                    <p:set>
                                      <p:cBhvr override="childStyle">
                                        <p:cTn id="68" dur="indefinite"/>
                                        <p:tgtEl>
                                          <p:spTgt spid="1059843">
                                            <p:txEl>
                                              <p:pRg st="0" end="0"/>
                                            </p:txEl>
                                          </p:spTgt>
                                        </p:tgtEl>
                                        <p:attrNameLst>
                                          <p:attrName>style.color</p:attrName>
                                        </p:attrNameLst>
                                      </p:cBhvr>
                                      <p:to>
                                        <p:clrVal>
                                          <a:srgbClr val="B2B2B2"/>
                                        </p:clrVal>
                                      </p:to>
                                    </p:set>
                                  </p:childTnLst>
                                </p:cTn>
                              </p:par>
                              <p:par>
                                <p:cTn id="69" presetID="3" presetClass="emph" presetSubtype="1" accel="50000" decel="50000" autoRev="1" nodeType="withEffect">
                                  <p:stCondLst>
                                    <p:cond delay="0"/>
                                  </p:stCondLst>
                                  <p:childTnLst>
                                    <p:set>
                                      <p:cBhvr override="childStyle">
                                        <p:cTn id="70" dur="indefinite"/>
                                        <p:tgtEl>
                                          <p:spTgt spid="1059843">
                                            <p:txEl>
                                              <p:pRg st="1" end="1"/>
                                            </p:txEl>
                                          </p:spTgt>
                                        </p:tgtEl>
                                        <p:attrNameLst>
                                          <p:attrName>style.color</p:attrName>
                                        </p:attrNameLst>
                                      </p:cBhvr>
                                      <p:to>
                                        <p:clrVal>
                                          <a:srgbClr val="B2B2B2"/>
                                        </p:clrVal>
                                      </p:to>
                                    </p:set>
                                  </p:childTnLst>
                                </p:cTn>
                              </p:par>
                              <p:par>
                                <p:cTn id="71" presetID="3" presetClass="emph" presetSubtype="1" accel="50000" decel="50000" autoRev="1" nodeType="withEffect">
                                  <p:stCondLst>
                                    <p:cond delay="0"/>
                                  </p:stCondLst>
                                  <p:childTnLst>
                                    <p:set>
                                      <p:cBhvr override="childStyle">
                                        <p:cTn id="72" dur="indefinite"/>
                                        <p:tgtEl>
                                          <p:spTgt spid="1059843">
                                            <p:txEl>
                                              <p:pRg st="2" end="2"/>
                                            </p:txEl>
                                          </p:spTgt>
                                        </p:tgtEl>
                                        <p:attrNameLst>
                                          <p:attrName>style.color</p:attrName>
                                        </p:attrNameLst>
                                      </p:cBhvr>
                                      <p:to>
                                        <p:clrVal>
                                          <a:srgbClr val="B2B2B2"/>
                                        </p:clrVal>
                                      </p:to>
                                    </p:set>
                                  </p:childTnLst>
                                </p:cTn>
                              </p:par>
                              <p:par>
                                <p:cTn id="73" presetID="3" presetClass="emph" presetSubtype="1" accel="50000" decel="50000" autoRev="1" nodeType="withEffect">
                                  <p:stCondLst>
                                    <p:cond delay="0"/>
                                  </p:stCondLst>
                                  <p:childTnLst>
                                    <p:set>
                                      <p:cBhvr override="childStyle">
                                        <p:cTn id="74" dur="indefinite"/>
                                        <p:tgtEl>
                                          <p:spTgt spid="1059843">
                                            <p:txEl>
                                              <p:pRg st="3" end="3"/>
                                            </p:txEl>
                                          </p:spTgt>
                                        </p:tgtEl>
                                        <p:attrNameLst>
                                          <p:attrName>style.color</p:attrName>
                                        </p:attrNameLst>
                                      </p:cBhvr>
                                      <p:to>
                                        <p:clrVal>
                                          <a:srgbClr val="B2B2B2"/>
                                        </p:clrVal>
                                      </p:to>
                                    </p:set>
                                  </p:childTnLst>
                                </p:cTn>
                              </p:par>
                              <p:par>
                                <p:cTn id="75" presetID="3" presetClass="emph" presetSubtype="1" accel="50000" decel="50000" autoRev="1" nodeType="withEffect">
                                  <p:stCondLst>
                                    <p:cond delay="0"/>
                                  </p:stCondLst>
                                  <p:childTnLst>
                                    <p:set>
                                      <p:cBhvr override="childStyle">
                                        <p:cTn id="76" dur="indefinite"/>
                                        <p:tgtEl>
                                          <p:spTgt spid="1059843">
                                            <p:txEl>
                                              <p:pRg st="4" end="4"/>
                                            </p:txEl>
                                          </p:spTgt>
                                        </p:tgtEl>
                                        <p:attrNameLst>
                                          <p:attrName>style.color</p:attrName>
                                        </p:attrNameLst>
                                      </p:cBhvr>
                                      <p:to>
                                        <p:clrVal>
                                          <a:srgbClr val="B2B2B2"/>
                                        </p:clrVal>
                                      </p:to>
                                    </p:set>
                                  </p:childTnLst>
                                </p:cTn>
                              </p:par>
                              <p:par>
                                <p:cTn id="77" presetID="3" presetClass="emph" presetSubtype="1" accel="50000" decel="50000" autoRev="1" nodeType="withEffect">
                                  <p:stCondLst>
                                    <p:cond delay="0"/>
                                  </p:stCondLst>
                                  <p:childTnLst>
                                    <p:set>
                                      <p:cBhvr override="childStyle">
                                        <p:cTn id="78" dur="indefinite"/>
                                        <p:tgtEl>
                                          <p:spTgt spid="1059843">
                                            <p:txEl>
                                              <p:pRg st="5" end="5"/>
                                            </p:txEl>
                                          </p:spTgt>
                                        </p:tgtEl>
                                        <p:attrNameLst>
                                          <p:attrName>style.color</p:attrName>
                                        </p:attrNameLst>
                                      </p:cBhvr>
                                      <p:to>
                                        <p:clrVal>
                                          <a:srgbClr val="B2B2B2"/>
                                        </p:clrVal>
                                      </p:to>
                                    </p:set>
                                  </p:childTnLst>
                                </p:cTn>
                              </p:par>
                              <p:par>
                                <p:cTn id="79" presetID="3" presetClass="emph" presetSubtype="1" accel="50000" decel="50000" autoRev="1" nodeType="withEffect">
                                  <p:stCondLst>
                                    <p:cond delay="0"/>
                                  </p:stCondLst>
                                  <p:childTnLst>
                                    <p:set>
                                      <p:cBhvr override="childStyle">
                                        <p:cTn id="80" dur="indefinite"/>
                                        <p:tgtEl>
                                          <p:spTgt spid="1059843">
                                            <p:txEl>
                                              <p:pRg st="6" end="6"/>
                                            </p:txEl>
                                          </p:spTgt>
                                        </p:tgtEl>
                                        <p:attrNameLst>
                                          <p:attrName>style.color</p:attrName>
                                        </p:attrNameLst>
                                      </p:cBhvr>
                                      <p:to>
                                        <p:clrVal>
                                          <a:srgbClr val="B2B2B2"/>
                                        </p:clrVal>
                                      </p:to>
                                    </p:set>
                                  </p:childTnLst>
                                </p:cTn>
                              </p:par>
                              <p:par>
                                <p:cTn id="81" presetID="3" presetClass="emph" presetSubtype="1" accel="50000" decel="50000" autoRev="1" nodeType="withEffect">
                                  <p:stCondLst>
                                    <p:cond delay="0"/>
                                  </p:stCondLst>
                                  <p:childTnLst>
                                    <p:set>
                                      <p:cBhvr override="childStyle">
                                        <p:cTn id="82" dur="indefinite"/>
                                        <p:tgtEl>
                                          <p:spTgt spid="1059843">
                                            <p:txEl>
                                              <p:pRg st="7" end="7"/>
                                            </p:txEl>
                                          </p:spTgt>
                                        </p:tgtEl>
                                        <p:attrNameLst>
                                          <p:attrName>style.color</p:attrName>
                                        </p:attrNameLst>
                                      </p:cBhvr>
                                      <p:to>
                                        <p:clrVal>
                                          <a:srgbClr val="B2B2B2"/>
                                        </p:clrVal>
                                      </p:to>
                                    </p:set>
                                  </p:childTnLst>
                                </p:cTn>
                              </p:par>
                              <p:par>
                                <p:cTn id="83" presetID="3" presetClass="emph" presetSubtype="1" accel="50000" decel="50000" autoRev="1" nodeType="withEffect">
                                  <p:stCondLst>
                                    <p:cond delay="0"/>
                                  </p:stCondLst>
                                  <p:childTnLst>
                                    <p:set>
                                      <p:cBhvr override="childStyle">
                                        <p:cTn id="84" dur="indefinite"/>
                                        <p:tgtEl>
                                          <p:spTgt spid="1059843">
                                            <p:txEl>
                                              <p:pRg st="8" end="8"/>
                                            </p:txEl>
                                          </p:spTgt>
                                        </p:tgtEl>
                                        <p:attrNameLst>
                                          <p:attrName>style.color</p:attrName>
                                        </p:attrNameLst>
                                      </p:cBhvr>
                                      <p:to>
                                        <p:clrVal>
                                          <a:srgbClr val="B2B2B2"/>
                                        </p:clrVal>
                                      </p:to>
                                    </p:se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1059843">
                                            <p:txEl>
                                              <p:pRg st="10" end="10"/>
                                            </p:txEl>
                                          </p:spTgt>
                                        </p:tgtEl>
                                        <p:attrNameLst>
                                          <p:attrName>style.visibility</p:attrName>
                                        </p:attrNameLst>
                                      </p:cBhvr>
                                      <p:to>
                                        <p:strVal val="visible"/>
                                      </p:to>
                                    </p:set>
                                    <p:anim calcmode="lin" valueType="num">
                                      <p:cBhvr additive="base">
                                        <p:cTn id="89" dur="500" fill="hold"/>
                                        <p:tgtEl>
                                          <p:spTgt spid="1059843">
                                            <p:txEl>
                                              <p:pRg st="10" end="10"/>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1059843">
                                            <p:txEl>
                                              <p:pRg st="10" end="10"/>
                                            </p:txEl>
                                          </p:spTgt>
                                        </p:tgtEl>
                                        <p:attrNameLst>
                                          <p:attrName>ppt_y</p:attrName>
                                        </p:attrNameLst>
                                      </p:cBhvr>
                                      <p:tavLst>
                                        <p:tav tm="0">
                                          <p:val>
                                            <p:strVal val="1+#ppt_h/2"/>
                                          </p:val>
                                        </p:tav>
                                        <p:tav tm="100000">
                                          <p:val>
                                            <p:strVal val="#ppt_y"/>
                                          </p:val>
                                        </p:tav>
                                      </p:tavLst>
                                    </p:anim>
                                  </p:childTnLst>
                                </p:cTn>
                              </p:par>
                              <p:par>
                                <p:cTn id="91" presetID="6" presetClass="emph" presetSubtype="0" accel="50000" decel="50000" autoRev="1" fill="hold" nodeType="withEffect">
                                  <p:stCondLst>
                                    <p:cond delay="0"/>
                                  </p:stCondLst>
                                  <p:childTnLst>
                                    <p:animScale>
                                      <p:cBhvr>
                                        <p:cTn id="92" dur="500" fill="hold"/>
                                        <p:tgtEl>
                                          <p:spTgt spid="1059843">
                                            <p:txEl>
                                              <p:pRg st="10" end="10"/>
                                            </p:txEl>
                                          </p:spTgt>
                                        </p:tgtEl>
                                      </p:cBhvr>
                                      <p:by x="150000" y="150000"/>
                                    </p:animScale>
                                  </p:childTnLst>
                                </p:cTn>
                              </p:par>
                              <p:par>
                                <p:cTn id="93" presetID="3" presetClass="emph" presetSubtype="1" nodeType="withEffect">
                                  <p:stCondLst>
                                    <p:cond delay="0"/>
                                  </p:stCondLst>
                                  <p:childTnLst>
                                    <p:set>
                                      <p:cBhvr override="childStyle">
                                        <p:cTn id="94" dur="indefinite"/>
                                        <p:tgtEl>
                                          <p:spTgt spid="1059843">
                                            <p:txEl>
                                              <p:pRg st="9" end="9"/>
                                            </p:txEl>
                                          </p:spTgt>
                                        </p:tgtEl>
                                        <p:attrNameLst>
                                          <p:attrName>style.color</p:attrName>
                                        </p:attrNameLst>
                                      </p:cBhvr>
                                      <p:to>
                                        <p:clrVal>
                                          <a:srgbClr val="B2B2B2"/>
                                        </p:clrVal>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45" name="Rectangle 24"/>
          <p:cNvSpPr>
            <a:spLocks noGrp="1" noChangeArrowheads="1"/>
          </p:cNvSpPr>
          <p:nvPr>
            <p:ph type="sldNum" sz="quarter" idx="10"/>
          </p:nvPr>
        </p:nvSpPr>
        <p:spPr>
          <a:noFill/>
        </p:spPr>
        <p:txBody>
          <a:bodyPr/>
          <a:lstStyle/>
          <a:p>
            <a:fld id="{F322830B-D1F1-4B97-9A14-D87A5ADF2A90}" type="slidenum">
              <a:rPr lang="en-US" smtClean="0"/>
              <a:pPr/>
              <a:t>4</a:t>
            </a:fld>
            <a:endParaRPr lang="en-US" smtClean="0"/>
          </a:p>
        </p:txBody>
      </p:sp>
      <p:sp>
        <p:nvSpPr>
          <p:cNvPr id="134146" name="Rectangle 2"/>
          <p:cNvSpPr>
            <a:spLocks noGrp="1" noChangeArrowheads="1"/>
          </p:cNvSpPr>
          <p:nvPr>
            <p:ph type="title" idx="4294967295"/>
          </p:nvPr>
        </p:nvSpPr>
        <p:spPr bwMode="auto">
          <a:xfrm>
            <a:off x="2362200" y="457200"/>
            <a:ext cx="4522788" cy="838200"/>
          </a:xfrm>
          <a:prstGeom prst="rect">
            <a:avLst/>
          </a:prstGeom>
          <a:solidFill>
            <a:srgbClr val="FFFFFF"/>
          </a:solidFill>
          <a:ln>
            <a:solidFill>
              <a:srgbClr val="000000"/>
            </a:solidFill>
            <a:miter lim="800000"/>
            <a:headEnd/>
            <a:tailEnd/>
          </a:ln>
        </p:spPr>
        <p:txBody>
          <a:bodyPr anchor="ctr"/>
          <a:lstStyle/>
          <a:p>
            <a:pPr algn="ctr" eaLnBrk="1" hangingPunct="1"/>
            <a:r>
              <a:rPr lang="en-US" smtClean="0"/>
              <a:t>Assumptions</a:t>
            </a:r>
          </a:p>
        </p:txBody>
      </p:sp>
      <p:sp>
        <p:nvSpPr>
          <p:cNvPr id="1111043"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lnSpc>
                <a:spcPct val="80000"/>
              </a:lnSpc>
            </a:pPr>
            <a:endParaRPr lang="en-US" sz="1600" b="1" smtClean="0"/>
          </a:p>
          <a:p>
            <a:pPr eaLnBrk="1" hangingPunct="1">
              <a:lnSpc>
                <a:spcPct val="80000"/>
              </a:lnSpc>
            </a:pPr>
            <a:r>
              <a:rPr lang="en-US" sz="1400" b="1" smtClean="0"/>
              <a:t>Concession revenue growth:</a:t>
            </a:r>
          </a:p>
          <a:p>
            <a:pPr lvl="1" eaLnBrk="1" hangingPunct="1">
              <a:lnSpc>
                <a:spcPct val="80000"/>
              </a:lnSpc>
            </a:pPr>
            <a:r>
              <a:rPr lang="en-US" sz="1300" b="1" smtClean="0"/>
              <a:t>2010	0.0%		2013	  4.9%</a:t>
            </a:r>
          </a:p>
          <a:p>
            <a:pPr lvl="1" eaLnBrk="1" hangingPunct="1">
              <a:lnSpc>
                <a:spcPct val="80000"/>
              </a:lnSpc>
            </a:pPr>
            <a:r>
              <a:rPr lang="en-US" sz="1300" b="1" smtClean="0"/>
              <a:t>2011	6.3%		2014	19.8%</a:t>
            </a:r>
          </a:p>
          <a:p>
            <a:pPr lvl="1" eaLnBrk="1" hangingPunct="1">
              <a:lnSpc>
                <a:spcPct val="80000"/>
              </a:lnSpc>
            </a:pPr>
            <a:r>
              <a:rPr lang="en-US" sz="1300" b="1" smtClean="0"/>
              <a:t>2012	6.7%		2015	  6.8%</a:t>
            </a:r>
          </a:p>
          <a:p>
            <a:pPr lvl="1" eaLnBrk="1" hangingPunct="1">
              <a:lnSpc>
                <a:spcPct val="80000"/>
              </a:lnSpc>
            </a:pPr>
            <a:endParaRPr lang="en-US" sz="1300" b="1" smtClean="0"/>
          </a:p>
          <a:p>
            <a:pPr lvl="2" eaLnBrk="1" hangingPunct="1">
              <a:lnSpc>
                <a:spcPct val="80000"/>
              </a:lnSpc>
            </a:pPr>
            <a:r>
              <a:rPr lang="en-US" sz="1200" b="1" smtClean="0"/>
              <a:t>Changing management model</a:t>
            </a:r>
          </a:p>
          <a:p>
            <a:pPr lvl="2" eaLnBrk="1" hangingPunct="1">
              <a:lnSpc>
                <a:spcPct val="80000"/>
              </a:lnSpc>
            </a:pPr>
            <a:r>
              <a:rPr lang="en-US" sz="1200" b="1" smtClean="0"/>
              <a:t>Adding 56,000 square feet in T2 West</a:t>
            </a:r>
          </a:p>
          <a:p>
            <a:pPr lvl="1" eaLnBrk="1" hangingPunct="1">
              <a:lnSpc>
                <a:spcPct val="80000"/>
              </a:lnSpc>
            </a:pPr>
            <a:endParaRPr lang="en-US" sz="1300" b="1" smtClean="0"/>
          </a:p>
          <a:p>
            <a:pPr eaLnBrk="1" hangingPunct="1">
              <a:lnSpc>
                <a:spcPct val="80000"/>
              </a:lnSpc>
            </a:pPr>
            <a:r>
              <a:rPr lang="en-US" sz="1400" b="1" smtClean="0"/>
              <a:t>Interest earnings rate 1.4% to 2.5% through 2014</a:t>
            </a:r>
          </a:p>
          <a:p>
            <a:pPr eaLnBrk="1" hangingPunct="1">
              <a:lnSpc>
                <a:spcPct val="80000"/>
              </a:lnSpc>
            </a:pPr>
            <a:endParaRPr lang="en-US" sz="1400" b="1" smtClean="0"/>
          </a:p>
          <a:p>
            <a:pPr eaLnBrk="1" hangingPunct="1">
              <a:lnSpc>
                <a:spcPct val="80000"/>
              </a:lnSpc>
            </a:pPr>
            <a:r>
              <a:rPr lang="en-US" sz="1400" b="1" smtClean="0"/>
              <a:t>Stimulus legislation exempts private activity bonds from AMT through 12/31/10 – AMT penalty is approximately 100 to 125 basis points</a:t>
            </a:r>
            <a:br>
              <a:rPr lang="en-US" sz="1400" b="1" smtClean="0"/>
            </a:br>
            <a:endParaRPr lang="en-US" sz="1400" b="1" smtClean="0"/>
          </a:p>
          <a:p>
            <a:pPr eaLnBrk="1" hangingPunct="1">
              <a:lnSpc>
                <a:spcPct val="80000"/>
              </a:lnSpc>
            </a:pPr>
            <a:r>
              <a:rPr lang="en-US" sz="1400" b="1" smtClean="0"/>
              <a:t>90% of the Passenger Facility Charges, ($4.50), have been allocated to the Terminal Development Program</a:t>
            </a:r>
            <a:br>
              <a:rPr lang="en-US" sz="1400" b="1" smtClean="0"/>
            </a:br>
            <a:endParaRPr lang="en-US" sz="1400" b="1" smtClean="0"/>
          </a:p>
          <a:p>
            <a:pPr eaLnBrk="1" hangingPunct="1">
              <a:lnSpc>
                <a:spcPct val="80000"/>
              </a:lnSpc>
            </a:pPr>
            <a:r>
              <a:rPr lang="en-US" sz="1400" b="1" smtClean="0"/>
              <a:t>Project Escalation of 5%</a:t>
            </a:r>
          </a:p>
          <a:p>
            <a:pPr eaLnBrk="1" hangingPunct="1">
              <a:lnSpc>
                <a:spcPct val="80000"/>
              </a:lnSpc>
            </a:pPr>
            <a:endParaRPr lang="en-US" sz="1400" b="1" smtClean="0"/>
          </a:p>
          <a:p>
            <a:pPr eaLnBrk="1" hangingPunct="1">
              <a:lnSpc>
                <a:spcPct val="80000"/>
              </a:lnSpc>
            </a:pPr>
            <a:r>
              <a:rPr lang="en-US" sz="1400" b="1" smtClean="0"/>
              <a:t>Approved Airline Operating Agreement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11043">
                                            <p:txEl>
                                              <p:pRg st="1" end="1"/>
                                            </p:txEl>
                                          </p:spTgt>
                                        </p:tgtEl>
                                        <p:attrNameLst>
                                          <p:attrName>style.visibility</p:attrName>
                                        </p:attrNameLst>
                                      </p:cBhvr>
                                      <p:to>
                                        <p:strVal val="visible"/>
                                      </p:to>
                                    </p:set>
                                    <p:anim calcmode="lin" valueType="num">
                                      <p:cBhvr additive="base">
                                        <p:cTn id="7" dur="500" fill="hold"/>
                                        <p:tgtEl>
                                          <p:spTgt spid="111104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1104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11043">
                                            <p:txEl>
                                              <p:pRg st="2" end="2"/>
                                            </p:txEl>
                                          </p:spTgt>
                                        </p:tgtEl>
                                        <p:attrNameLst>
                                          <p:attrName>style.visibility</p:attrName>
                                        </p:attrNameLst>
                                      </p:cBhvr>
                                      <p:to>
                                        <p:strVal val="visible"/>
                                      </p:to>
                                    </p:set>
                                    <p:anim calcmode="lin" valueType="num">
                                      <p:cBhvr additive="base">
                                        <p:cTn id="11" dur="500" fill="hold"/>
                                        <p:tgtEl>
                                          <p:spTgt spid="111104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1104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11043">
                                            <p:txEl>
                                              <p:pRg st="3" end="3"/>
                                            </p:txEl>
                                          </p:spTgt>
                                        </p:tgtEl>
                                        <p:attrNameLst>
                                          <p:attrName>style.visibility</p:attrName>
                                        </p:attrNameLst>
                                      </p:cBhvr>
                                      <p:to>
                                        <p:strVal val="visible"/>
                                      </p:to>
                                    </p:set>
                                    <p:anim calcmode="lin" valueType="num">
                                      <p:cBhvr additive="base">
                                        <p:cTn id="15" dur="500" fill="hold"/>
                                        <p:tgtEl>
                                          <p:spTgt spid="111104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1104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11043">
                                            <p:txEl>
                                              <p:pRg st="4" end="4"/>
                                            </p:txEl>
                                          </p:spTgt>
                                        </p:tgtEl>
                                        <p:attrNameLst>
                                          <p:attrName>style.visibility</p:attrName>
                                        </p:attrNameLst>
                                      </p:cBhvr>
                                      <p:to>
                                        <p:strVal val="visible"/>
                                      </p:to>
                                    </p:set>
                                    <p:anim calcmode="lin" valueType="num">
                                      <p:cBhvr additive="base">
                                        <p:cTn id="19" dur="500" fill="hold"/>
                                        <p:tgtEl>
                                          <p:spTgt spid="111104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1104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11043">
                                            <p:txEl>
                                              <p:pRg st="6" end="6"/>
                                            </p:txEl>
                                          </p:spTgt>
                                        </p:tgtEl>
                                        <p:attrNameLst>
                                          <p:attrName>style.visibility</p:attrName>
                                        </p:attrNameLst>
                                      </p:cBhvr>
                                      <p:to>
                                        <p:strVal val="visible"/>
                                      </p:to>
                                    </p:set>
                                    <p:anim calcmode="lin" valueType="num">
                                      <p:cBhvr additive="base">
                                        <p:cTn id="23" dur="500" fill="hold"/>
                                        <p:tgtEl>
                                          <p:spTgt spid="111104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111043">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11043">
                                            <p:txEl>
                                              <p:pRg st="7" end="7"/>
                                            </p:txEl>
                                          </p:spTgt>
                                        </p:tgtEl>
                                        <p:attrNameLst>
                                          <p:attrName>style.visibility</p:attrName>
                                        </p:attrNameLst>
                                      </p:cBhvr>
                                      <p:to>
                                        <p:strVal val="visible"/>
                                      </p:to>
                                    </p:set>
                                    <p:anim calcmode="lin" valueType="num">
                                      <p:cBhvr additive="base">
                                        <p:cTn id="27" dur="500" fill="hold"/>
                                        <p:tgtEl>
                                          <p:spTgt spid="111104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11043">
                                            <p:txEl>
                                              <p:pRg st="7" end="7"/>
                                            </p:txEl>
                                          </p:spTgt>
                                        </p:tgtEl>
                                        <p:attrNameLst>
                                          <p:attrName>ppt_y</p:attrName>
                                        </p:attrNameLst>
                                      </p:cBhvr>
                                      <p:tavLst>
                                        <p:tav tm="0">
                                          <p:val>
                                            <p:strVal val="1+#ppt_h/2"/>
                                          </p:val>
                                        </p:tav>
                                        <p:tav tm="100000">
                                          <p:val>
                                            <p:strVal val="#ppt_y"/>
                                          </p:val>
                                        </p:tav>
                                      </p:tavLst>
                                    </p:anim>
                                  </p:childTnLst>
                                </p:cTn>
                              </p:par>
                              <p:par>
                                <p:cTn id="29" presetID="6" presetClass="emph" presetSubtype="0" accel="50000" decel="50000" autoRev="1" fill="hold" nodeType="withEffect">
                                  <p:stCondLst>
                                    <p:cond delay="0"/>
                                  </p:stCondLst>
                                  <p:childTnLst>
                                    <p:animScale>
                                      <p:cBhvr>
                                        <p:cTn id="30" dur="500" fill="hold"/>
                                        <p:tgtEl>
                                          <p:spTgt spid="1111043">
                                            <p:txEl>
                                              <p:pRg st="1" end="1"/>
                                            </p:txEl>
                                          </p:spTgt>
                                        </p:tgtEl>
                                      </p:cBhvr>
                                      <p:by x="150000" y="150000"/>
                                    </p:animScale>
                                  </p:childTnLst>
                                </p:cTn>
                              </p:par>
                              <p:par>
                                <p:cTn id="31" presetID="6" presetClass="emph" presetSubtype="0" accel="50000" decel="50000" autoRev="1" fill="hold" nodeType="withEffect">
                                  <p:stCondLst>
                                    <p:cond delay="0"/>
                                  </p:stCondLst>
                                  <p:childTnLst>
                                    <p:animScale>
                                      <p:cBhvr>
                                        <p:cTn id="32" dur="500" fill="hold"/>
                                        <p:tgtEl>
                                          <p:spTgt spid="1111043">
                                            <p:txEl>
                                              <p:pRg st="2" end="2"/>
                                            </p:txEl>
                                          </p:spTgt>
                                        </p:tgtEl>
                                      </p:cBhvr>
                                      <p:by x="150000" y="150000"/>
                                    </p:animScale>
                                  </p:childTnLst>
                                </p:cTn>
                              </p:par>
                              <p:par>
                                <p:cTn id="33" presetID="6" presetClass="emph" presetSubtype="0" accel="50000" decel="50000" autoRev="1" fill="hold" nodeType="withEffect">
                                  <p:stCondLst>
                                    <p:cond delay="0"/>
                                  </p:stCondLst>
                                  <p:childTnLst>
                                    <p:animScale>
                                      <p:cBhvr>
                                        <p:cTn id="34" dur="500" fill="hold"/>
                                        <p:tgtEl>
                                          <p:spTgt spid="1111043">
                                            <p:txEl>
                                              <p:pRg st="3" end="3"/>
                                            </p:txEl>
                                          </p:spTgt>
                                        </p:tgtEl>
                                      </p:cBhvr>
                                      <p:by x="150000" y="150000"/>
                                    </p:animScale>
                                  </p:childTnLst>
                                </p:cTn>
                              </p:par>
                              <p:par>
                                <p:cTn id="35" presetID="6" presetClass="emph" presetSubtype="0" accel="50000" decel="50000" autoRev="1" fill="hold" nodeType="withEffect">
                                  <p:stCondLst>
                                    <p:cond delay="0"/>
                                  </p:stCondLst>
                                  <p:childTnLst>
                                    <p:animScale>
                                      <p:cBhvr>
                                        <p:cTn id="36" dur="500" fill="hold"/>
                                        <p:tgtEl>
                                          <p:spTgt spid="1111043">
                                            <p:txEl>
                                              <p:pRg st="4" end="4"/>
                                            </p:txEl>
                                          </p:spTgt>
                                        </p:tgtEl>
                                      </p:cBhvr>
                                      <p:by x="150000" y="150000"/>
                                    </p:animScale>
                                  </p:childTnLst>
                                </p:cTn>
                              </p:par>
                              <p:par>
                                <p:cTn id="37" presetID="6" presetClass="emph" presetSubtype="0" accel="50000" decel="50000" autoRev="1" fill="hold" nodeType="withEffect">
                                  <p:stCondLst>
                                    <p:cond delay="0"/>
                                  </p:stCondLst>
                                  <p:childTnLst>
                                    <p:animScale>
                                      <p:cBhvr>
                                        <p:cTn id="38" dur="500" fill="hold"/>
                                        <p:tgtEl>
                                          <p:spTgt spid="1111043">
                                            <p:txEl>
                                              <p:pRg st="6" end="6"/>
                                            </p:txEl>
                                          </p:spTgt>
                                        </p:tgtEl>
                                      </p:cBhvr>
                                      <p:by x="150000" y="150000"/>
                                    </p:animScale>
                                  </p:childTnLst>
                                </p:cTn>
                              </p:par>
                              <p:par>
                                <p:cTn id="39" presetID="6" presetClass="emph" presetSubtype="0" accel="50000" decel="50000" autoRev="1" fill="hold" nodeType="withEffect">
                                  <p:stCondLst>
                                    <p:cond delay="0"/>
                                  </p:stCondLst>
                                  <p:childTnLst>
                                    <p:animScale>
                                      <p:cBhvr>
                                        <p:cTn id="40" dur="500" fill="hold"/>
                                        <p:tgtEl>
                                          <p:spTgt spid="1111043">
                                            <p:txEl>
                                              <p:pRg st="7" end="7"/>
                                            </p:txEl>
                                          </p:spTgt>
                                        </p:tgtEl>
                                      </p:cBhvr>
                                      <p:by x="150000" y="150000"/>
                                    </p:animScale>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111043">
                                            <p:txEl>
                                              <p:pRg st="9" end="9"/>
                                            </p:txEl>
                                          </p:spTgt>
                                        </p:tgtEl>
                                        <p:attrNameLst>
                                          <p:attrName>style.visibility</p:attrName>
                                        </p:attrNameLst>
                                      </p:cBhvr>
                                      <p:to>
                                        <p:strVal val="visible"/>
                                      </p:to>
                                    </p:set>
                                    <p:anim calcmode="lin" valueType="num">
                                      <p:cBhvr additive="base">
                                        <p:cTn id="45" dur="500" fill="hold"/>
                                        <p:tgtEl>
                                          <p:spTgt spid="1111043">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111043">
                                            <p:txEl>
                                              <p:pRg st="9" end="9"/>
                                            </p:txEl>
                                          </p:spTgt>
                                        </p:tgtEl>
                                        <p:attrNameLst>
                                          <p:attrName>ppt_y</p:attrName>
                                        </p:attrNameLst>
                                      </p:cBhvr>
                                      <p:tavLst>
                                        <p:tav tm="0">
                                          <p:val>
                                            <p:strVal val="1+#ppt_h/2"/>
                                          </p:val>
                                        </p:tav>
                                        <p:tav tm="100000">
                                          <p:val>
                                            <p:strVal val="#ppt_y"/>
                                          </p:val>
                                        </p:tav>
                                      </p:tavLst>
                                    </p:anim>
                                  </p:childTnLst>
                                </p:cTn>
                              </p:par>
                              <p:par>
                                <p:cTn id="47" presetID="6" presetClass="emph" presetSubtype="0" accel="50000" decel="50000" autoRev="1" fill="hold" nodeType="withEffect">
                                  <p:stCondLst>
                                    <p:cond delay="0"/>
                                  </p:stCondLst>
                                  <p:childTnLst>
                                    <p:animScale>
                                      <p:cBhvr>
                                        <p:cTn id="48" dur="500" fill="hold"/>
                                        <p:tgtEl>
                                          <p:spTgt spid="1111043">
                                            <p:txEl>
                                              <p:pRg st="9" end="9"/>
                                            </p:txEl>
                                          </p:spTgt>
                                        </p:tgtEl>
                                      </p:cBhvr>
                                      <p:by x="150000" y="150000"/>
                                    </p:animScale>
                                  </p:childTnLst>
                                </p:cTn>
                              </p:par>
                              <p:par>
                                <p:cTn id="49" presetID="3" presetClass="emph" presetSubtype="1" nodeType="withEffect">
                                  <p:stCondLst>
                                    <p:cond delay="0"/>
                                  </p:stCondLst>
                                  <p:childTnLst>
                                    <p:set>
                                      <p:cBhvr override="childStyle">
                                        <p:cTn id="50" dur="indefinite"/>
                                        <p:tgtEl>
                                          <p:spTgt spid="1111043">
                                            <p:txEl>
                                              <p:pRg st="1" end="1"/>
                                            </p:txEl>
                                          </p:spTgt>
                                        </p:tgtEl>
                                        <p:attrNameLst>
                                          <p:attrName>style.color</p:attrName>
                                        </p:attrNameLst>
                                      </p:cBhvr>
                                      <p:to>
                                        <p:clrVal>
                                          <a:srgbClr val="B2B2B2"/>
                                        </p:clrVal>
                                      </p:to>
                                    </p:set>
                                  </p:childTnLst>
                                </p:cTn>
                              </p:par>
                              <p:par>
                                <p:cTn id="51" presetID="3" presetClass="emph" presetSubtype="1" nodeType="withEffect">
                                  <p:stCondLst>
                                    <p:cond delay="0"/>
                                  </p:stCondLst>
                                  <p:childTnLst>
                                    <p:set>
                                      <p:cBhvr override="childStyle">
                                        <p:cTn id="52" dur="indefinite"/>
                                        <p:tgtEl>
                                          <p:spTgt spid="1111043">
                                            <p:txEl>
                                              <p:pRg st="2" end="2"/>
                                            </p:txEl>
                                          </p:spTgt>
                                        </p:tgtEl>
                                        <p:attrNameLst>
                                          <p:attrName>style.color</p:attrName>
                                        </p:attrNameLst>
                                      </p:cBhvr>
                                      <p:to>
                                        <p:clrVal>
                                          <a:srgbClr val="B2B2B2"/>
                                        </p:clrVal>
                                      </p:to>
                                    </p:set>
                                  </p:childTnLst>
                                </p:cTn>
                              </p:par>
                              <p:par>
                                <p:cTn id="53" presetID="3" presetClass="emph" presetSubtype="1" nodeType="withEffect">
                                  <p:stCondLst>
                                    <p:cond delay="0"/>
                                  </p:stCondLst>
                                  <p:childTnLst>
                                    <p:set>
                                      <p:cBhvr override="childStyle">
                                        <p:cTn id="54" dur="indefinite"/>
                                        <p:tgtEl>
                                          <p:spTgt spid="1111043">
                                            <p:txEl>
                                              <p:pRg st="3" end="3"/>
                                            </p:txEl>
                                          </p:spTgt>
                                        </p:tgtEl>
                                        <p:attrNameLst>
                                          <p:attrName>style.color</p:attrName>
                                        </p:attrNameLst>
                                      </p:cBhvr>
                                      <p:to>
                                        <p:clrVal>
                                          <a:srgbClr val="B2B2B2"/>
                                        </p:clrVal>
                                      </p:to>
                                    </p:set>
                                  </p:childTnLst>
                                </p:cTn>
                              </p:par>
                              <p:par>
                                <p:cTn id="55" presetID="3" presetClass="emph" presetSubtype="1" nodeType="withEffect">
                                  <p:stCondLst>
                                    <p:cond delay="0"/>
                                  </p:stCondLst>
                                  <p:childTnLst>
                                    <p:set>
                                      <p:cBhvr override="childStyle">
                                        <p:cTn id="56" dur="indefinite"/>
                                        <p:tgtEl>
                                          <p:spTgt spid="1111043">
                                            <p:txEl>
                                              <p:pRg st="4" end="4"/>
                                            </p:txEl>
                                          </p:spTgt>
                                        </p:tgtEl>
                                        <p:attrNameLst>
                                          <p:attrName>style.color</p:attrName>
                                        </p:attrNameLst>
                                      </p:cBhvr>
                                      <p:to>
                                        <p:clrVal>
                                          <a:srgbClr val="B2B2B2"/>
                                        </p:clrVal>
                                      </p:to>
                                    </p:set>
                                  </p:childTnLst>
                                </p:cTn>
                              </p:par>
                              <p:par>
                                <p:cTn id="57" presetID="3" presetClass="emph" presetSubtype="1" nodeType="withEffect">
                                  <p:stCondLst>
                                    <p:cond delay="0"/>
                                  </p:stCondLst>
                                  <p:childTnLst>
                                    <p:set>
                                      <p:cBhvr override="childStyle">
                                        <p:cTn id="58" dur="indefinite"/>
                                        <p:tgtEl>
                                          <p:spTgt spid="1111043">
                                            <p:txEl>
                                              <p:pRg st="6" end="6"/>
                                            </p:txEl>
                                          </p:spTgt>
                                        </p:tgtEl>
                                        <p:attrNameLst>
                                          <p:attrName>style.color</p:attrName>
                                        </p:attrNameLst>
                                      </p:cBhvr>
                                      <p:to>
                                        <p:clrVal>
                                          <a:srgbClr val="B2B2B2"/>
                                        </p:clrVal>
                                      </p:to>
                                    </p:set>
                                  </p:childTnLst>
                                </p:cTn>
                              </p:par>
                              <p:par>
                                <p:cTn id="59" presetID="3" presetClass="emph" presetSubtype="1" nodeType="withEffect">
                                  <p:stCondLst>
                                    <p:cond delay="0"/>
                                  </p:stCondLst>
                                  <p:childTnLst>
                                    <p:set>
                                      <p:cBhvr override="childStyle">
                                        <p:cTn id="60" dur="indefinite"/>
                                        <p:tgtEl>
                                          <p:spTgt spid="1111043">
                                            <p:txEl>
                                              <p:pRg st="7" end="7"/>
                                            </p:txEl>
                                          </p:spTgt>
                                        </p:tgtEl>
                                        <p:attrNameLst>
                                          <p:attrName>style.color</p:attrName>
                                        </p:attrNameLst>
                                      </p:cBhvr>
                                      <p:to>
                                        <p:clrVal>
                                          <a:srgbClr val="B2B2B2"/>
                                        </p:clrVal>
                                      </p:to>
                                    </p:se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111043">
                                            <p:txEl>
                                              <p:pRg st="11" end="11"/>
                                            </p:txEl>
                                          </p:spTgt>
                                        </p:tgtEl>
                                        <p:attrNameLst>
                                          <p:attrName>style.visibility</p:attrName>
                                        </p:attrNameLst>
                                      </p:cBhvr>
                                      <p:to>
                                        <p:strVal val="visible"/>
                                      </p:to>
                                    </p:set>
                                    <p:anim calcmode="lin" valueType="num">
                                      <p:cBhvr additive="base">
                                        <p:cTn id="65" dur="500" fill="hold"/>
                                        <p:tgtEl>
                                          <p:spTgt spid="1111043">
                                            <p:txEl>
                                              <p:pRg st="11" end="1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1111043">
                                            <p:txEl>
                                              <p:pRg st="11" end="11"/>
                                            </p:txEl>
                                          </p:spTgt>
                                        </p:tgtEl>
                                        <p:attrNameLst>
                                          <p:attrName>ppt_y</p:attrName>
                                        </p:attrNameLst>
                                      </p:cBhvr>
                                      <p:tavLst>
                                        <p:tav tm="0">
                                          <p:val>
                                            <p:strVal val="1+#ppt_h/2"/>
                                          </p:val>
                                        </p:tav>
                                        <p:tav tm="100000">
                                          <p:val>
                                            <p:strVal val="#ppt_y"/>
                                          </p:val>
                                        </p:tav>
                                      </p:tavLst>
                                    </p:anim>
                                  </p:childTnLst>
                                </p:cTn>
                              </p:par>
                              <p:par>
                                <p:cTn id="67" presetID="6" presetClass="emph" presetSubtype="0" accel="50000" decel="50000" autoRev="1" fill="hold" nodeType="withEffect">
                                  <p:stCondLst>
                                    <p:cond delay="0"/>
                                  </p:stCondLst>
                                  <p:childTnLst>
                                    <p:animScale>
                                      <p:cBhvr>
                                        <p:cTn id="68" dur="500" fill="hold"/>
                                        <p:tgtEl>
                                          <p:spTgt spid="1111043">
                                            <p:txEl>
                                              <p:pRg st="11" end="11"/>
                                            </p:txEl>
                                          </p:spTgt>
                                        </p:tgtEl>
                                      </p:cBhvr>
                                      <p:by x="150000" y="150000"/>
                                    </p:animScale>
                                  </p:childTnLst>
                                </p:cTn>
                              </p:par>
                              <p:par>
                                <p:cTn id="69" presetID="3" presetClass="emph" presetSubtype="1" nodeType="withEffect">
                                  <p:stCondLst>
                                    <p:cond delay="0"/>
                                  </p:stCondLst>
                                  <p:childTnLst>
                                    <p:set>
                                      <p:cBhvr override="childStyle">
                                        <p:cTn id="70" dur="indefinite"/>
                                        <p:tgtEl>
                                          <p:spTgt spid="1111043">
                                            <p:txEl>
                                              <p:pRg st="9" end="9"/>
                                            </p:txEl>
                                          </p:spTgt>
                                        </p:tgtEl>
                                        <p:attrNameLst>
                                          <p:attrName>style.color</p:attrName>
                                        </p:attrNameLst>
                                      </p:cBhvr>
                                      <p:to>
                                        <p:clrVal>
                                          <a:srgbClr val="B2B2B2"/>
                                        </p:clrVal>
                                      </p:to>
                                    </p:se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1111043">
                                            <p:txEl>
                                              <p:pRg st="12" end="12"/>
                                            </p:txEl>
                                          </p:spTgt>
                                        </p:tgtEl>
                                        <p:attrNameLst>
                                          <p:attrName>style.visibility</p:attrName>
                                        </p:attrNameLst>
                                      </p:cBhvr>
                                      <p:to>
                                        <p:strVal val="visible"/>
                                      </p:to>
                                    </p:set>
                                    <p:anim calcmode="lin" valueType="num">
                                      <p:cBhvr additive="base">
                                        <p:cTn id="75" dur="500" fill="hold"/>
                                        <p:tgtEl>
                                          <p:spTgt spid="1111043">
                                            <p:txEl>
                                              <p:pRg st="12" end="12"/>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1111043">
                                            <p:txEl>
                                              <p:pRg st="12" end="12"/>
                                            </p:txEl>
                                          </p:spTgt>
                                        </p:tgtEl>
                                        <p:attrNameLst>
                                          <p:attrName>ppt_y</p:attrName>
                                        </p:attrNameLst>
                                      </p:cBhvr>
                                      <p:tavLst>
                                        <p:tav tm="0">
                                          <p:val>
                                            <p:strVal val="1+#ppt_h/2"/>
                                          </p:val>
                                        </p:tav>
                                        <p:tav tm="100000">
                                          <p:val>
                                            <p:strVal val="#ppt_y"/>
                                          </p:val>
                                        </p:tav>
                                      </p:tavLst>
                                    </p:anim>
                                  </p:childTnLst>
                                </p:cTn>
                              </p:par>
                              <p:par>
                                <p:cTn id="77" presetID="6" presetClass="emph" presetSubtype="0" accel="50000" decel="50000" autoRev="1" fill="hold" nodeType="withEffect">
                                  <p:stCondLst>
                                    <p:cond delay="0"/>
                                  </p:stCondLst>
                                  <p:childTnLst>
                                    <p:animScale>
                                      <p:cBhvr>
                                        <p:cTn id="78" dur="500" fill="hold"/>
                                        <p:tgtEl>
                                          <p:spTgt spid="1111043">
                                            <p:txEl>
                                              <p:pRg st="12" end="12"/>
                                            </p:txEl>
                                          </p:spTgt>
                                        </p:tgtEl>
                                      </p:cBhvr>
                                      <p:by x="150000" y="150000"/>
                                    </p:animScale>
                                  </p:childTnLst>
                                </p:cTn>
                              </p:par>
                              <p:par>
                                <p:cTn id="79" presetID="3" presetClass="emph" presetSubtype="1" nodeType="withEffect">
                                  <p:stCondLst>
                                    <p:cond delay="0"/>
                                  </p:stCondLst>
                                  <p:childTnLst>
                                    <p:set>
                                      <p:cBhvr override="childStyle">
                                        <p:cTn id="80" dur="indefinite"/>
                                        <p:tgtEl>
                                          <p:spTgt spid="1111043">
                                            <p:txEl>
                                              <p:pRg st="11" end="11"/>
                                            </p:txEl>
                                          </p:spTgt>
                                        </p:tgtEl>
                                        <p:attrNameLst>
                                          <p:attrName>style.color</p:attrName>
                                        </p:attrNameLst>
                                      </p:cBhvr>
                                      <p:to>
                                        <p:clrVal>
                                          <a:srgbClr val="B2B2B2"/>
                                        </p:clrVal>
                                      </p:to>
                                    </p:set>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1111043">
                                            <p:txEl>
                                              <p:pRg st="13" end="13"/>
                                            </p:txEl>
                                          </p:spTgt>
                                        </p:tgtEl>
                                        <p:attrNameLst>
                                          <p:attrName>style.visibility</p:attrName>
                                        </p:attrNameLst>
                                      </p:cBhvr>
                                      <p:to>
                                        <p:strVal val="visible"/>
                                      </p:to>
                                    </p:set>
                                    <p:anim calcmode="lin" valueType="num">
                                      <p:cBhvr additive="base">
                                        <p:cTn id="85" dur="500" fill="hold"/>
                                        <p:tgtEl>
                                          <p:spTgt spid="1111043">
                                            <p:txEl>
                                              <p:pRg st="13" end="13"/>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1111043">
                                            <p:txEl>
                                              <p:pRg st="13" end="13"/>
                                            </p:txEl>
                                          </p:spTgt>
                                        </p:tgtEl>
                                        <p:attrNameLst>
                                          <p:attrName>ppt_y</p:attrName>
                                        </p:attrNameLst>
                                      </p:cBhvr>
                                      <p:tavLst>
                                        <p:tav tm="0">
                                          <p:val>
                                            <p:strVal val="1+#ppt_h/2"/>
                                          </p:val>
                                        </p:tav>
                                        <p:tav tm="100000">
                                          <p:val>
                                            <p:strVal val="#ppt_y"/>
                                          </p:val>
                                        </p:tav>
                                      </p:tavLst>
                                    </p:anim>
                                  </p:childTnLst>
                                </p:cTn>
                              </p:par>
                              <p:par>
                                <p:cTn id="87" presetID="6" presetClass="emph" presetSubtype="0" accel="50000" decel="50000" autoRev="1" fill="hold" nodeType="withEffect">
                                  <p:stCondLst>
                                    <p:cond delay="0"/>
                                  </p:stCondLst>
                                  <p:childTnLst>
                                    <p:animScale>
                                      <p:cBhvr>
                                        <p:cTn id="88" dur="500" fill="hold"/>
                                        <p:tgtEl>
                                          <p:spTgt spid="1111043">
                                            <p:txEl>
                                              <p:pRg st="13" end="13"/>
                                            </p:txEl>
                                          </p:spTgt>
                                        </p:tgtEl>
                                      </p:cBhvr>
                                      <p:by x="150000" y="150000"/>
                                    </p:animScale>
                                  </p:childTnLst>
                                </p:cTn>
                              </p:par>
                              <p:par>
                                <p:cTn id="89" presetID="3" presetClass="emph" presetSubtype="1" nodeType="withEffect">
                                  <p:stCondLst>
                                    <p:cond delay="0"/>
                                  </p:stCondLst>
                                  <p:childTnLst>
                                    <p:set>
                                      <p:cBhvr override="childStyle">
                                        <p:cTn id="90" dur="indefinite"/>
                                        <p:tgtEl>
                                          <p:spTgt spid="1111043">
                                            <p:txEl>
                                              <p:pRg st="12" end="12"/>
                                            </p:txEl>
                                          </p:spTgt>
                                        </p:tgtEl>
                                        <p:attrNameLst>
                                          <p:attrName>style.color</p:attrName>
                                        </p:attrNameLst>
                                      </p:cBhvr>
                                      <p:to>
                                        <p:clrVal>
                                          <a:srgbClr val="B2B2B2"/>
                                        </p:clrVal>
                                      </p:to>
                                    </p:set>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nodeType="clickEffect">
                                  <p:stCondLst>
                                    <p:cond delay="0"/>
                                  </p:stCondLst>
                                  <p:childTnLst>
                                    <p:set>
                                      <p:cBhvr>
                                        <p:cTn id="94" dur="1" fill="hold">
                                          <p:stCondLst>
                                            <p:cond delay="0"/>
                                          </p:stCondLst>
                                        </p:cTn>
                                        <p:tgtEl>
                                          <p:spTgt spid="1111043">
                                            <p:txEl>
                                              <p:pRg st="15" end="15"/>
                                            </p:txEl>
                                          </p:spTgt>
                                        </p:tgtEl>
                                        <p:attrNameLst>
                                          <p:attrName>style.visibility</p:attrName>
                                        </p:attrNameLst>
                                      </p:cBhvr>
                                      <p:to>
                                        <p:strVal val="visible"/>
                                      </p:to>
                                    </p:set>
                                    <p:anim calcmode="lin" valueType="num">
                                      <p:cBhvr additive="base">
                                        <p:cTn id="95" dur="500" fill="hold"/>
                                        <p:tgtEl>
                                          <p:spTgt spid="1111043">
                                            <p:txEl>
                                              <p:pRg st="15" end="15"/>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1111043">
                                            <p:txEl>
                                              <p:pRg st="15" end="15"/>
                                            </p:txEl>
                                          </p:spTgt>
                                        </p:tgtEl>
                                        <p:attrNameLst>
                                          <p:attrName>ppt_y</p:attrName>
                                        </p:attrNameLst>
                                      </p:cBhvr>
                                      <p:tavLst>
                                        <p:tav tm="0">
                                          <p:val>
                                            <p:strVal val="1+#ppt_h/2"/>
                                          </p:val>
                                        </p:tav>
                                        <p:tav tm="100000">
                                          <p:val>
                                            <p:strVal val="#ppt_y"/>
                                          </p:val>
                                        </p:tav>
                                      </p:tavLst>
                                    </p:anim>
                                  </p:childTnLst>
                                </p:cTn>
                              </p:par>
                              <p:par>
                                <p:cTn id="97" presetID="6" presetClass="emph" presetSubtype="0" accel="50000" decel="50000" autoRev="1" fill="hold" nodeType="withEffect">
                                  <p:stCondLst>
                                    <p:cond delay="0"/>
                                  </p:stCondLst>
                                  <p:childTnLst>
                                    <p:animScale>
                                      <p:cBhvr>
                                        <p:cTn id="98" dur="500" fill="hold"/>
                                        <p:tgtEl>
                                          <p:spTgt spid="1111043">
                                            <p:txEl>
                                              <p:pRg st="15" end="15"/>
                                            </p:txEl>
                                          </p:spTgt>
                                        </p:tgtEl>
                                      </p:cBhvr>
                                      <p:by x="150000" y="150000"/>
                                    </p:animScale>
                                  </p:childTnLst>
                                </p:cTn>
                              </p:par>
                              <p:par>
                                <p:cTn id="99" presetID="3" presetClass="emph" presetSubtype="1" nodeType="withEffect">
                                  <p:stCondLst>
                                    <p:cond delay="0"/>
                                  </p:stCondLst>
                                  <p:childTnLst>
                                    <p:set>
                                      <p:cBhvr override="childStyle">
                                        <p:cTn id="100" dur="indefinite"/>
                                        <p:tgtEl>
                                          <p:spTgt spid="1111043">
                                            <p:txEl>
                                              <p:pRg st="13" end="13"/>
                                            </p:txEl>
                                          </p:spTgt>
                                        </p:tgtEl>
                                        <p:attrNameLst>
                                          <p:attrName>style.color</p:attrName>
                                        </p:attrNameLst>
                                      </p:cBhvr>
                                      <p:to>
                                        <p:clrVal>
                                          <a:srgbClr val="B2B2B2"/>
                                        </p:clrVal>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0273" name="Rectangle 24"/>
          <p:cNvSpPr>
            <a:spLocks noGrp="1" noChangeArrowheads="1"/>
          </p:cNvSpPr>
          <p:nvPr>
            <p:ph type="sldNum" sz="quarter" idx="10"/>
          </p:nvPr>
        </p:nvSpPr>
        <p:spPr>
          <a:noFill/>
        </p:spPr>
        <p:txBody>
          <a:bodyPr/>
          <a:lstStyle/>
          <a:p>
            <a:fld id="{27147512-B088-44C0-8639-B0224C9C1496}" type="slidenum">
              <a:rPr lang="en-US" smtClean="0"/>
              <a:pPr/>
              <a:t>5</a:t>
            </a:fld>
            <a:endParaRPr lang="en-US" smtClean="0"/>
          </a:p>
        </p:txBody>
      </p:sp>
      <p:sp>
        <p:nvSpPr>
          <p:cNvPr id="1120274" name="Rectangle 2"/>
          <p:cNvSpPr>
            <a:spLocks noGrp="1" noChangeArrowheads="1"/>
          </p:cNvSpPr>
          <p:nvPr>
            <p:ph type="title" idx="4294967295"/>
          </p:nvPr>
        </p:nvSpPr>
        <p:spPr bwMode="auto">
          <a:xfrm>
            <a:off x="2244725" y="457200"/>
            <a:ext cx="5191125"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Use of Funds</a:t>
            </a:r>
            <a:br>
              <a:rPr lang="en-US" sz="2400" smtClean="0"/>
            </a:br>
            <a:r>
              <a:rPr lang="en-US" sz="2400" smtClean="0"/>
              <a:t>Cash Requirements</a:t>
            </a:r>
          </a:p>
        </p:txBody>
      </p:sp>
      <p:sp>
        <p:nvSpPr>
          <p:cNvPr id="1120275"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endParaRPr lang="en-US" sz="3200" b="1" smtClean="0"/>
          </a:p>
          <a:p>
            <a:pPr eaLnBrk="1" hangingPunct="1"/>
            <a:endParaRPr lang="en-US" b="1" smtClean="0"/>
          </a:p>
          <a:p>
            <a:pPr eaLnBrk="1" hangingPunct="1"/>
            <a:endParaRPr lang="en-US" b="1" smtClean="0"/>
          </a:p>
        </p:txBody>
      </p:sp>
      <p:pic>
        <p:nvPicPr>
          <p:cNvPr id="1120277" name="Picture 21"/>
          <p:cNvPicPr>
            <a:picLocks noChangeAspect="1" noChangeArrowheads="1"/>
          </p:cNvPicPr>
          <p:nvPr/>
        </p:nvPicPr>
        <p:blipFill>
          <a:blip r:embed="rId3"/>
          <a:srcRect/>
          <a:stretch>
            <a:fillRect/>
          </a:stretch>
        </p:blipFill>
        <p:spPr bwMode="auto">
          <a:xfrm>
            <a:off x="788988" y="1965325"/>
            <a:ext cx="7602537" cy="36766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315" name="Rectangle 24"/>
          <p:cNvSpPr>
            <a:spLocks noGrp="1" noChangeArrowheads="1"/>
          </p:cNvSpPr>
          <p:nvPr>
            <p:ph type="sldNum" sz="quarter" idx="10"/>
          </p:nvPr>
        </p:nvSpPr>
        <p:spPr>
          <a:noFill/>
        </p:spPr>
        <p:txBody>
          <a:bodyPr/>
          <a:lstStyle/>
          <a:p>
            <a:fld id="{49B4E0BB-5FCC-40EF-B12E-4BB158F1AE93}" type="slidenum">
              <a:rPr lang="en-US" smtClean="0"/>
              <a:pPr/>
              <a:t>6</a:t>
            </a:fld>
            <a:endParaRPr lang="en-US" smtClean="0"/>
          </a:p>
        </p:txBody>
      </p:sp>
      <p:sp>
        <p:nvSpPr>
          <p:cNvPr id="1122316" name="Rectangle 2"/>
          <p:cNvSpPr>
            <a:spLocks noGrp="1" noChangeArrowheads="1"/>
          </p:cNvSpPr>
          <p:nvPr>
            <p:ph type="title" idx="4294967295"/>
          </p:nvPr>
        </p:nvSpPr>
        <p:spPr bwMode="auto">
          <a:xfrm>
            <a:off x="2179638" y="469900"/>
            <a:ext cx="4889500"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Source of Funds</a:t>
            </a:r>
            <a:br>
              <a:rPr lang="en-US" sz="2400" smtClean="0"/>
            </a:br>
            <a:r>
              <a:rPr lang="en-US" sz="2400" smtClean="0"/>
              <a:t>Scenario I</a:t>
            </a:r>
          </a:p>
        </p:txBody>
      </p:sp>
      <p:sp>
        <p:nvSpPr>
          <p:cNvPr id="1122317"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endParaRPr lang="en-US" sz="3200" b="1" smtClean="0"/>
          </a:p>
          <a:p>
            <a:pPr eaLnBrk="1" hangingPunct="1"/>
            <a:endParaRPr lang="en-US" b="1" smtClean="0"/>
          </a:p>
          <a:p>
            <a:pPr eaLnBrk="1" hangingPunct="1"/>
            <a:endParaRPr lang="en-US" b="1" smtClean="0"/>
          </a:p>
        </p:txBody>
      </p:sp>
      <p:pic>
        <p:nvPicPr>
          <p:cNvPr id="1122314" name="Picture 10"/>
          <p:cNvPicPr>
            <a:picLocks noChangeAspect="1" noChangeArrowheads="1"/>
          </p:cNvPicPr>
          <p:nvPr/>
        </p:nvPicPr>
        <p:blipFill>
          <a:blip r:embed="rId3"/>
          <a:srcRect/>
          <a:stretch>
            <a:fillRect/>
          </a:stretch>
        </p:blipFill>
        <p:spPr bwMode="auto">
          <a:xfrm>
            <a:off x="777875" y="2305050"/>
            <a:ext cx="7602538" cy="2392363"/>
          </a:xfrm>
          <a:prstGeom prst="rect">
            <a:avLst/>
          </a:prstGeom>
          <a:noFill/>
          <a:ln w="9525">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1" name="Rectangle 24"/>
          <p:cNvSpPr>
            <a:spLocks noGrp="1" noChangeArrowheads="1"/>
          </p:cNvSpPr>
          <p:nvPr>
            <p:ph type="sldNum" sz="quarter" idx="10"/>
          </p:nvPr>
        </p:nvSpPr>
        <p:spPr>
          <a:noFill/>
        </p:spPr>
        <p:txBody>
          <a:bodyPr/>
          <a:lstStyle/>
          <a:p>
            <a:fld id="{E324E7B2-8EA6-47C7-B3A1-DBECCC5CA9F3}" type="slidenum">
              <a:rPr lang="en-US" smtClean="0"/>
              <a:pPr/>
              <a:t>7</a:t>
            </a:fld>
            <a:endParaRPr lang="en-US" smtClean="0"/>
          </a:p>
        </p:txBody>
      </p:sp>
      <p:sp>
        <p:nvSpPr>
          <p:cNvPr id="1136652" name="Rectangle 2"/>
          <p:cNvSpPr>
            <a:spLocks noGrp="1" noChangeArrowheads="1"/>
          </p:cNvSpPr>
          <p:nvPr>
            <p:ph type="title" idx="4294967295"/>
          </p:nvPr>
        </p:nvSpPr>
        <p:spPr bwMode="auto">
          <a:xfrm>
            <a:off x="2179638" y="469900"/>
            <a:ext cx="4889500"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Cumulative Source of Funds</a:t>
            </a:r>
          </a:p>
        </p:txBody>
      </p:sp>
      <p:sp>
        <p:nvSpPr>
          <p:cNvPr id="1136653"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endParaRPr lang="en-US" sz="3200" b="1" smtClean="0"/>
          </a:p>
          <a:p>
            <a:pPr eaLnBrk="1" hangingPunct="1"/>
            <a:endParaRPr lang="en-US" b="1" smtClean="0"/>
          </a:p>
          <a:p>
            <a:pPr eaLnBrk="1" hangingPunct="1"/>
            <a:endParaRPr lang="en-US" b="1" smtClean="0"/>
          </a:p>
        </p:txBody>
      </p:sp>
      <p:pic>
        <p:nvPicPr>
          <p:cNvPr id="1136650" name="Picture 10"/>
          <p:cNvPicPr>
            <a:picLocks noChangeAspect="1" noChangeArrowheads="1"/>
          </p:cNvPicPr>
          <p:nvPr/>
        </p:nvPicPr>
        <p:blipFill>
          <a:blip r:embed="rId3"/>
          <a:srcRect/>
          <a:stretch>
            <a:fillRect/>
          </a:stretch>
        </p:blipFill>
        <p:spPr bwMode="auto">
          <a:xfrm>
            <a:off x="438150" y="1666875"/>
            <a:ext cx="8248650" cy="4410075"/>
          </a:xfrm>
          <a:prstGeom prst="rect">
            <a:avLst/>
          </a:prstGeom>
          <a:noFill/>
          <a:ln w="9525">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62241" name="Rectangle 24"/>
          <p:cNvSpPr>
            <a:spLocks noGrp="1" noChangeArrowheads="1"/>
          </p:cNvSpPr>
          <p:nvPr>
            <p:ph type="sldNum" sz="quarter" idx="10"/>
          </p:nvPr>
        </p:nvSpPr>
        <p:spPr>
          <a:noFill/>
        </p:spPr>
        <p:txBody>
          <a:bodyPr/>
          <a:lstStyle/>
          <a:p>
            <a:fld id="{CFA57FAA-62E8-4824-8359-AA015E4E35A6}" type="slidenum">
              <a:rPr lang="en-US" smtClean="0"/>
              <a:pPr/>
              <a:t>8</a:t>
            </a:fld>
            <a:endParaRPr lang="en-US" smtClean="0"/>
          </a:p>
        </p:txBody>
      </p:sp>
      <p:sp>
        <p:nvSpPr>
          <p:cNvPr id="1162242" name="Rectangle 2"/>
          <p:cNvSpPr>
            <a:spLocks noGrp="1" noChangeArrowheads="1"/>
          </p:cNvSpPr>
          <p:nvPr>
            <p:ph type="title" idx="4294967295"/>
          </p:nvPr>
        </p:nvSpPr>
        <p:spPr bwMode="auto">
          <a:xfrm>
            <a:off x="2362200" y="457200"/>
            <a:ext cx="4522788"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Scenario Assumptions</a:t>
            </a:r>
          </a:p>
        </p:txBody>
      </p:sp>
      <p:sp>
        <p:nvSpPr>
          <p:cNvPr id="1086467"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lnSpc>
                <a:spcPct val="90000"/>
              </a:lnSpc>
            </a:pPr>
            <a:endParaRPr lang="en-US" sz="3200" b="1" smtClean="0"/>
          </a:p>
          <a:p>
            <a:pPr eaLnBrk="1" hangingPunct="1">
              <a:lnSpc>
                <a:spcPct val="90000"/>
              </a:lnSpc>
            </a:pPr>
            <a:r>
              <a:rPr lang="en-US" b="1" smtClean="0"/>
              <a:t>Scenario I</a:t>
            </a:r>
          </a:p>
          <a:p>
            <a:pPr lvl="1" eaLnBrk="1" hangingPunct="1">
              <a:lnSpc>
                <a:spcPct val="90000"/>
              </a:lnSpc>
            </a:pPr>
            <a:r>
              <a:rPr lang="en-US" b="1" smtClean="0"/>
              <a:t>6.00% Interest Rate</a:t>
            </a:r>
          </a:p>
          <a:p>
            <a:pPr lvl="1" eaLnBrk="1" hangingPunct="1">
              <a:lnSpc>
                <a:spcPct val="90000"/>
              </a:lnSpc>
            </a:pPr>
            <a:endParaRPr lang="en-US" b="1" smtClean="0"/>
          </a:p>
          <a:p>
            <a:pPr eaLnBrk="1" hangingPunct="1">
              <a:lnSpc>
                <a:spcPct val="90000"/>
              </a:lnSpc>
            </a:pPr>
            <a:r>
              <a:rPr lang="en-US" b="1" smtClean="0"/>
              <a:t>Scenario II</a:t>
            </a:r>
          </a:p>
          <a:p>
            <a:pPr lvl="1" eaLnBrk="1" hangingPunct="1">
              <a:lnSpc>
                <a:spcPct val="90000"/>
              </a:lnSpc>
            </a:pPr>
            <a:r>
              <a:rPr lang="en-US" b="1" smtClean="0"/>
              <a:t>5.50% Interest Rate</a:t>
            </a:r>
          </a:p>
          <a:p>
            <a:pPr lvl="1" eaLnBrk="1" hangingPunct="1">
              <a:lnSpc>
                <a:spcPct val="90000"/>
              </a:lnSpc>
            </a:pPr>
            <a:endParaRPr lang="en-US" b="1" smtClean="0"/>
          </a:p>
          <a:p>
            <a:pPr eaLnBrk="1" hangingPunct="1">
              <a:lnSpc>
                <a:spcPct val="90000"/>
              </a:lnSpc>
            </a:pPr>
            <a:r>
              <a:rPr lang="en-US" b="1" smtClean="0"/>
              <a:t>Scenario III</a:t>
            </a:r>
          </a:p>
          <a:p>
            <a:pPr lvl="1" eaLnBrk="1" hangingPunct="1">
              <a:lnSpc>
                <a:spcPct val="90000"/>
              </a:lnSpc>
            </a:pPr>
            <a:r>
              <a:rPr lang="en-US" b="1" smtClean="0"/>
              <a:t>6.75% Interest Rate</a:t>
            </a:r>
          </a:p>
          <a:p>
            <a:pPr eaLnBrk="1" hangingPunct="1">
              <a:lnSpc>
                <a:spcPct val="90000"/>
              </a:lnSpc>
            </a:pPr>
            <a:endParaRPr lang="en-US" b="1"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6467">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86467">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86467">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8646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86467">
                                            <p:txEl>
                                              <p:pRg st="7" end="7"/>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864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646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68" name="Rectangle 24"/>
          <p:cNvSpPr>
            <a:spLocks noGrp="1" noChangeArrowheads="1"/>
          </p:cNvSpPr>
          <p:nvPr>
            <p:ph type="sldNum" sz="quarter" idx="10"/>
          </p:nvPr>
        </p:nvSpPr>
        <p:spPr>
          <a:noFill/>
        </p:spPr>
        <p:txBody>
          <a:bodyPr/>
          <a:lstStyle/>
          <a:p>
            <a:fld id="{2C32067D-2E00-48A8-9AD5-F3A010FE2AD7}" type="slidenum">
              <a:rPr lang="en-US" smtClean="0"/>
              <a:pPr/>
              <a:t>9</a:t>
            </a:fld>
            <a:endParaRPr lang="en-US" smtClean="0"/>
          </a:p>
        </p:txBody>
      </p:sp>
      <p:sp>
        <p:nvSpPr>
          <p:cNvPr id="1126569" name="Rectangle 2"/>
          <p:cNvSpPr>
            <a:spLocks noGrp="1" noChangeArrowheads="1"/>
          </p:cNvSpPr>
          <p:nvPr>
            <p:ph type="title" idx="4294967295"/>
          </p:nvPr>
        </p:nvSpPr>
        <p:spPr bwMode="auto">
          <a:xfrm>
            <a:off x="2179638" y="469900"/>
            <a:ext cx="4889500"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Financial Results – Scenario I</a:t>
            </a:r>
            <a:br>
              <a:rPr lang="en-US" sz="2400" smtClean="0"/>
            </a:br>
            <a:r>
              <a:rPr lang="en-US" sz="2400" smtClean="0"/>
              <a:t>6.00</a:t>
            </a:r>
            <a:r>
              <a:rPr lang="en-US" sz="1800" smtClean="0"/>
              <a:t>% Bond Interest Rate</a:t>
            </a:r>
          </a:p>
        </p:txBody>
      </p:sp>
      <p:sp>
        <p:nvSpPr>
          <p:cNvPr id="1126570"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endParaRPr lang="en-US" sz="3200" b="1" smtClean="0"/>
          </a:p>
          <a:p>
            <a:pPr eaLnBrk="1" hangingPunct="1"/>
            <a:endParaRPr lang="en-US" b="1" smtClean="0"/>
          </a:p>
          <a:p>
            <a:pPr eaLnBrk="1" hangingPunct="1"/>
            <a:endParaRPr lang="en-US" b="1" smtClean="0"/>
          </a:p>
        </p:txBody>
      </p:sp>
      <p:sp>
        <p:nvSpPr>
          <p:cNvPr id="1126571" name="Text Box 4"/>
          <p:cNvSpPr txBox="1">
            <a:spLocks noChangeArrowheads="1"/>
          </p:cNvSpPr>
          <p:nvPr/>
        </p:nvSpPr>
        <p:spPr bwMode="auto">
          <a:xfrm>
            <a:off x="833438" y="6078538"/>
            <a:ext cx="7104062" cy="228600"/>
          </a:xfrm>
          <a:prstGeom prst="rect">
            <a:avLst/>
          </a:prstGeom>
          <a:noFill/>
          <a:ln w="9525">
            <a:noFill/>
            <a:miter lim="800000"/>
            <a:headEnd/>
            <a:tailEnd/>
          </a:ln>
        </p:spPr>
        <p:txBody>
          <a:bodyPr>
            <a:spAutoFit/>
          </a:bodyPr>
          <a:lstStyle/>
          <a:p>
            <a:pPr>
              <a:spcBef>
                <a:spcPct val="50000"/>
              </a:spcBef>
            </a:pPr>
            <a:endParaRPr lang="en-US" sz="900"/>
          </a:p>
        </p:txBody>
      </p:sp>
      <p:graphicFrame>
        <p:nvGraphicFramePr>
          <p:cNvPr id="1126566" name="Object 166"/>
          <p:cNvGraphicFramePr>
            <a:graphicFrameLocks noChangeAspect="1"/>
          </p:cNvGraphicFramePr>
          <p:nvPr/>
        </p:nvGraphicFramePr>
        <p:xfrm>
          <a:off x="571500" y="1741488"/>
          <a:ext cx="8135938" cy="1855787"/>
        </p:xfrm>
        <a:graphic>
          <a:graphicData uri="http://schemas.openxmlformats.org/presentationml/2006/ole">
            <p:oleObj spid="_x0000_s1126566" name="Worksheet" r:id="rId4" imgW="6251302" imgH="1424977" progId="Excel.Sheet.8">
              <p:embed/>
            </p:oleObj>
          </a:graphicData>
        </a:graphic>
      </p:graphicFrame>
      <p:graphicFrame>
        <p:nvGraphicFramePr>
          <p:cNvPr id="1126567" name="Object 167"/>
          <p:cNvGraphicFramePr>
            <a:graphicFrameLocks noChangeAspect="1"/>
          </p:cNvGraphicFramePr>
          <p:nvPr/>
        </p:nvGraphicFramePr>
        <p:xfrm>
          <a:off x="569913" y="3721100"/>
          <a:ext cx="7586662" cy="1855788"/>
        </p:xfrm>
        <a:graphic>
          <a:graphicData uri="http://schemas.openxmlformats.org/presentationml/2006/ole">
            <p:oleObj spid="_x0000_s1126567" name="Worksheet" r:id="rId5" imgW="5830925" imgH="1424977" progId="Excel.Sheet.8">
              <p:embed/>
            </p:oleObj>
          </a:graphicData>
        </a:graphic>
      </p:graphicFrame>
      <p:sp>
        <p:nvSpPr>
          <p:cNvPr id="1126572" name="Rectangle 175"/>
          <p:cNvSpPr>
            <a:spLocks noChangeArrowheads="1"/>
          </p:cNvSpPr>
          <p:nvPr/>
        </p:nvSpPr>
        <p:spPr bwMode="auto">
          <a:xfrm>
            <a:off x="1557338" y="3175000"/>
            <a:ext cx="623887" cy="211138"/>
          </a:xfrm>
          <a:prstGeom prst="rect">
            <a:avLst/>
          </a:prstGeom>
          <a:solidFill>
            <a:schemeClr val="accent1"/>
          </a:solidFill>
          <a:ln w="9525">
            <a:solidFill>
              <a:schemeClr val="tx1"/>
            </a:solidFill>
            <a:miter lim="800000"/>
            <a:headEnd/>
            <a:tailEnd/>
          </a:ln>
        </p:spPr>
        <p:txBody>
          <a:bodyPr wrap="none" anchor="ctr"/>
          <a:lstStyle/>
          <a:p>
            <a:pPr algn="ctr"/>
            <a:r>
              <a:rPr lang="en-US" sz="1400"/>
              <a:t>$11.37</a:t>
            </a:r>
          </a:p>
        </p:txBody>
      </p:sp>
      <p:sp>
        <p:nvSpPr>
          <p:cNvPr id="1126573" name="Rectangle 176"/>
          <p:cNvSpPr>
            <a:spLocks noChangeArrowheads="1"/>
          </p:cNvSpPr>
          <p:nvPr/>
        </p:nvSpPr>
        <p:spPr bwMode="auto">
          <a:xfrm>
            <a:off x="5346700" y="5145088"/>
            <a:ext cx="623888" cy="211137"/>
          </a:xfrm>
          <a:prstGeom prst="rect">
            <a:avLst/>
          </a:prstGeom>
          <a:solidFill>
            <a:schemeClr val="accent1"/>
          </a:solidFill>
          <a:ln w="9525">
            <a:solidFill>
              <a:schemeClr val="tx1"/>
            </a:solidFill>
            <a:miter lim="800000"/>
            <a:headEnd/>
            <a:tailEnd/>
          </a:ln>
        </p:spPr>
        <p:txBody>
          <a:bodyPr wrap="none" anchor="ctr"/>
          <a:lstStyle/>
          <a:p>
            <a:pPr algn="ctr"/>
            <a:r>
              <a:rPr lang="en-US" sz="1400"/>
              <a:t>1.50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1" nodeType="clickEffect">
                                  <p:stCondLst>
                                    <p:cond delay="0"/>
                                  </p:stCondLst>
                                  <p:childTnLst>
                                    <p:set>
                                      <p:cBhvr>
                                        <p:cTn id="6" dur="1" fill="hold">
                                          <p:stCondLst>
                                            <p:cond delay="0"/>
                                          </p:stCondLst>
                                        </p:cTn>
                                        <p:tgtEl>
                                          <p:spTgt spid="1126572"/>
                                        </p:tgtEl>
                                        <p:attrNameLst>
                                          <p:attrName>style.visibility</p:attrName>
                                        </p:attrNameLst>
                                      </p:cBhvr>
                                      <p:to>
                                        <p:strVal val="visible"/>
                                      </p:to>
                                    </p:set>
                                    <p:animEffect transition="in" filter="fade">
                                      <p:cBhvr>
                                        <p:cTn id="7" dur="770" decel="100000"/>
                                        <p:tgtEl>
                                          <p:spTgt spid="1126572"/>
                                        </p:tgtEl>
                                      </p:cBhvr>
                                    </p:animEffect>
                                    <p:animScale>
                                      <p:cBhvr>
                                        <p:cTn id="8" dur="770" decel="100000"/>
                                        <p:tgtEl>
                                          <p:spTgt spid="1126572"/>
                                        </p:tgtEl>
                                      </p:cBhvr>
                                      <p:from x="10000" y="10000"/>
                                      <p:to x="200000" y="450000"/>
                                    </p:animScale>
                                    <p:animScale>
                                      <p:cBhvr>
                                        <p:cTn id="9" dur="1230" accel="100000" fill="hold">
                                          <p:stCondLst>
                                            <p:cond delay="770"/>
                                          </p:stCondLst>
                                        </p:cTn>
                                        <p:tgtEl>
                                          <p:spTgt spid="1126572"/>
                                        </p:tgtEl>
                                      </p:cBhvr>
                                      <p:from x="200000" y="450000"/>
                                      <p:to x="100000" y="100000"/>
                                    </p:animScale>
                                    <p:set>
                                      <p:cBhvr>
                                        <p:cTn id="10" dur="770" fill="hold"/>
                                        <p:tgtEl>
                                          <p:spTgt spid="1126572"/>
                                        </p:tgtEl>
                                        <p:attrNameLst>
                                          <p:attrName>ppt_x</p:attrName>
                                        </p:attrNameLst>
                                      </p:cBhvr>
                                      <p:to>
                                        <p:strVal val="(0.5)"/>
                                      </p:to>
                                    </p:set>
                                    <p:anim from="(0.5)" to="(#ppt_x)" calcmode="lin" valueType="num">
                                      <p:cBhvr>
                                        <p:cTn id="11" dur="1230" accel="100000" fill="hold">
                                          <p:stCondLst>
                                            <p:cond delay="770"/>
                                          </p:stCondLst>
                                        </p:cTn>
                                        <p:tgtEl>
                                          <p:spTgt spid="1126572"/>
                                        </p:tgtEl>
                                        <p:attrNameLst>
                                          <p:attrName>ppt_x</p:attrName>
                                        </p:attrNameLst>
                                      </p:cBhvr>
                                    </p:anim>
                                    <p:set>
                                      <p:cBhvr>
                                        <p:cTn id="12" dur="770" fill="hold"/>
                                        <p:tgtEl>
                                          <p:spTgt spid="1126572"/>
                                        </p:tgtEl>
                                        <p:attrNameLst>
                                          <p:attrName>ppt_y</p:attrName>
                                        </p:attrNameLst>
                                      </p:cBhvr>
                                      <p:to>
                                        <p:strVal val="(#ppt_y+0.4)"/>
                                      </p:to>
                                    </p:set>
                                    <p:anim from="(#ppt_y+0.4)" to="(#ppt_y)" calcmode="lin" valueType="num">
                                      <p:cBhvr>
                                        <p:cTn id="13" dur="1230" accel="100000" fill="hold">
                                          <p:stCondLst>
                                            <p:cond delay="770"/>
                                          </p:stCondLst>
                                        </p:cTn>
                                        <p:tgtEl>
                                          <p:spTgt spid="112657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35" presetClass="entr" presetSubtype="0" fill="hold" grpId="1" nodeType="clickEffect">
                                  <p:stCondLst>
                                    <p:cond delay="0"/>
                                  </p:stCondLst>
                                  <p:childTnLst>
                                    <p:set>
                                      <p:cBhvr>
                                        <p:cTn id="17" dur="1" fill="hold">
                                          <p:stCondLst>
                                            <p:cond delay="0"/>
                                          </p:stCondLst>
                                        </p:cTn>
                                        <p:tgtEl>
                                          <p:spTgt spid="1126573"/>
                                        </p:tgtEl>
                                        <p:attrNameLst>
                                          <p:attrName>style.visibility</p:attrName>
                                        </p:attrNameLst>
                                      </p:cBhvr>
                                      <p:to>
                                        <p:strVal val="visible"/>
                                      </p:to>
                                    </p:set>
                                    <p:animEffect transition="in" filter="fade">
                                      <p:cBhvr>
                                        <p:cTn id="18" dur="2000"/>
                                        <p:tgtEl>
                                          <p:spTgt spid="1126573"/>
                                        </p:tgtEl>
                                      </p:cBhvr>
                                    </p:animEffect>
                                    <p:anim calcmode="lin" valueType="num">
                                      <p:cBhvr>
                                        <p:cTn id="19" dur="2000" fill="hold"/>
                                        <p:tgtEl>
                                          <p:spTgt spid="1126573"/>
                                        </p:tgtEl>
                                        <p:attrNameLst>
                                          <p:attrName>style.rotation</p:attrName>
                                        </p:attrNameLst>
                                      </p:cBhvr>
                                      <p:tavLst>
                                        <p:tav tm="0">
                                          <p:val>
                                            <p:fltVal val="720"/>
                                          </p:val>
                                        </p:tav>
                                        <p:tav tm="100000">
                                          <p:val>
                                            <p:fltVal val="0"/>
                                          </p:val>
                                        </p:tav>
                                      </p:tavLst>
                                    </p:anim>
                                    <p:anim calcmode="lin" valueType="num">
                                      <p:cBhvr>
                                        <p:cTn id="20" dur="2000" fill="hold"/>
                                        <p:tgtEl>
                                          <p:spTgt spid="1126573"/>
                                        </p:tgtEl>
                                        <p:attrNameLst>
                                          <p:attrName>ppt_h</p:attrName>
                                        </p:attrNameLst>
                                      </p:cBhvr>
                                      <p:tavLst>
                                        <p:tav tm="0">
                                          <p:val>
                                            <p:fltVal val="0"/>
                                          </p:val>
                                        </p:tav>
                                        <p:tav tm="100000">
                                          <p:val>
                                            <p:strVal val="#ppt_h"/>
                                          </p:val>
                                        </p:tav>
                                      </p:tavLst>
                                    </p:anim>
                                    <p:anim calcmode="lin" valueType="num">
                                      <p:cBhvr>
                                        <p:cTn id="21" dur="2000" fill="hold"/>
                                        <p:tgtEl>
                                          <p:spTgt spid="112657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72" grpId="1" animBg="1"/>
      <p:bldP spid="112657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4526" name="Rectangle 24"/>
          <p:cNvSpPr>
            <a:spLocks noGrp="1" noChangeArrowheads="1"/>
          </p:cNvSpPr>
          <p:nvPr>
            <p:ph type="sldNum" sz="quarter" idx="10"/>
          </p:nvPr>
        </p:nvSpPr>
        <p:spPr>
          <a:noFill/>
        </p:spPr>
        <p:txBody>
          <a:bodyPr/>
          <a:lstStyle/>
          <a:p>
            <a:fld id="{1C0DE0E4-BAEB-4236-ADB2-DC363F68D678}" type="slidenum">
              <a:rPr lang="en-US" smtClean="0"/>
              <a:pPr/>
              <a:t>10</a:t>
            </a:fld>
            <a:endParaRPr lang="en-US" smtClean="0"/>
          </a:p>
        </p:txBody>
      </p:sp>
      <p:sp>
        <p:nvSpPr>
          <p:cNvPr id="1124527" name="Rectangle 2"/>
          <p:cNvSpPr>
            <a:spLocks noGrp="1" noChangeArrowheads="1"/>
          </p:cNvSpPr>
          <p:nvPr>
            <p:ph type="title" idx="4294967295"/>
          </p:nvPr>
        </p:nvSpPr>
        <p:spPr bwMode="auto">
          <a:xfrm>
            <a:off x="2179638" y="469900"/>
            <a:ext cx="4889500"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Financial Results – Scenario II</a:t>
            </a:r>
            <a:br>
              <a:rPr lang="en-US" sz="2400" smtClean="0"/>
            </a:br>
            <a:r>
              <a:rPr lang="en-US" sz="1800" smtClean="0"/>
              <a:t>5.50% Bond Interest Rate</a:t>
            </a:r>
          </a:p>
        </p:txBody>
      </p:sp>
      <p:sp>
        <p:nvSpPr>
          <p:cNvPr id="1124528"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endParaRPr lang="en-US" sz="3200" b="1" smtClean="0"/>
          </a:p>
          <a:p>
            <a:pPr eaLnBrk="1" hangingPunct="1"/>
            <a:endParaRPr lang="en-US" b="1" smtClean="0"/>
          </a:p>
          <a:p>
            <a:pPr eaLnBrk="1" hangingPunct="1"/>
            <a:endParaRPr lang="en-US" b="1" smtClean="0"/>
          </a:p>
        </p:txBody>
      </p:sp>
      <p:sp>
        <p:nvSpPr>
          <p:cNvPr id="1124529" name="Text Box 6"/>
          <p:cNvSpPr txBox="1">
            <a:spLocks noChangeArrowheads="1"/>
          </p:cNvSpPr>
          <p:nvPr/>
        </p:nvSpPr>
        <p:spPr bwMode="auto">
          <a:xfrm>
            <a:off x="833438" y="6078538"/>
            <a:ext cx="7104062" cy="228600"/>
          </a:xfrm>
          <a:prstGeom prst="rect">
            <a:avLst/>
          </a:prstGeom>
          <a:noFill/>
          <a:ln w="9525">
            <a:noFill/>
            <a:miter lim="800000"/>
            <a:headEnd/>
            <a:tailEnd/>
          </a:ln>
        </p:spPr>
        <p:txBody>
          <a:bodyPr>
            <a:spAutoFit/>
          </a:bodyPr>
          <a:lstStyle/>
          <a:p>
            <a:pPr>
              <a:spcBef>
                <a:spcPct val="50000"/>
              </a:spcBef>
            </a:pPr>
            <a:endParaRPr lang="en-US" sz="900"/>
          </a:p>
        </p:txBody>
      </p:sp>
      <p:graphicFrame>
        <p:nvGraphicFramePr>
          <p:cNvPr id="1124524" name="Object 172"/>
          <p:cNvGraphicFramePr>
            <a:graphicFrameLocks noChangeAspect="1"/>
          </p:cNvGraphicFramePr>
          <p:nvPr/>
        </p:nvGraphicFramePr>
        <p:xfrm>
          <a:off x="542925" y="1782763"/>
          <a:ext cx="8135938" cy="1855787"/>
        </p:xfrm>
        <a:graphic>
          <a:graphicData uri="http://schemas.openxmlformats.org/presentationml/2006/ole">
            <p:oleObj spid="_x0000_s1124524" name="Worksheet" r:id="rId4" imgW="6251302" imgH="1424977" progId="Excel.Sheet.8">
              <p:embed/>
            </p:oleObj>
          </a:graphicData>
        </a:graphic>
      </p:graphicFrame>
      <p:graphicFrame>
        <p:nvGraphicFramePr>
          <p:cNvPr id="1124525" name="Object 173"/>
          <p:cNvGraphicFramePr>
            <a:graphicFrameLocks noChangeAspect="1"/>
          </p:cNvGraphicFramePr>
          <p:nvPr/>
        </p:nvGraphicFramePr>
        <p:xfrm>
          <a:off x="520700" y="3971925"/>
          <a:ext cx="7586663" cy="1855788"/>
        </p:xfrm>
        <a:graphic>
          <a:graphicData uri="http://schemas.openxmlformats.org/presentationml/2006/ole">
            <p:oleObj spid="_x0000_s1124525" name="Worksheet" r:id="rId5" imgW="5830925" imgH="1424977" progId="Excel.Sheet.8">
              <p:embed/>
            </p:oleObj>
          </a:graphicData>
        </a:graphic>
      </p:graphicFrame>
      <p:sp>
        <p:nvSpPr>
          <p:cNvPr id="1124530" name="Rectangle 179"/>
          <p:cNvSpPr>
            <a:spLocks noChangeArrowheads="1"/>
          </p:cNvSpPr>
          <p:nvPr/>
        </p:nvSpPr>
        <p:spPr bwMode="auto">
          <a:xfrm>
            <a:off x="1504950" y="3206750"/>
            <a:ext cx="623888" cy="211138"/>
          </a:xfrm>
          <a:prstGeom prst="rect">
            <a:avLst/>
          </a:prstGeom>
          <a:solidFill>
            <a:schemeClr val="accent1"/>
          </a:solidFill>
          <a:ln w="9525">
            <a:solidFill>
              <a:schemeClr val="tx1"/>
            </a:solidFill>
            <a:miter lim="800000"/>
            <a:headEnd/>
            <a:tailEnd/>
          </a:ln>
        </p:spPr>
        <p:txBody>
          <a:bodyPr wrap="none" anchor="ctr"/>
          <a:lstStyle/>
          <a:p>
            <a:pPr algn="ctr"/>
            <a:r>
              <a:rPr lang="en-US" sz="1400"/>
              <a:t>$11.08</a:t>
            </a:r>
          </a:p>
        </p:txBody>
      </p:sp>
      <p:sp>
        <p:nvSpPr>
          <p:cNvPr id="1124531" name="Rectangle 180"/>
          <p:cNvSpPr>
            <a:spLocks noChangeArrowheads="1"/>
          </p:cNvSpPr>
          <p:nvPr/>
        </p:nvSpPr>
        <p:spPr bwMode="auto">
          <a:xfrm>
            <a:off x="5287963" y="5386388"/>
            <a:ext cx="623887" cy="211137"/>
          </a:xfrm>
          <a:prstGeom prst="rect">
            <a:avLst/>
          </a:prstGeom>
          <a:solidFill>
            <a:schemeClr val="accent1"/>
          </a:solidFill>
          <a:ln w="9525">
            <a:solidFill>
              <a:schemeClr val="tx1"/>
            </a:solidFill>
            <a:miter lim="800000"/>
            <a:headEnd/>
            <a:tailEnd/>
          </a:ln>
        </p:spPr>
        <p:txBody>
          <a:bodyPr wrap="none" anchor="ctr"/>
          <a:lstStyle/>
          <a:p>
            <a:pPr algn="ctr"/>
            <a:r>
              <a:rPr lang="en-US" sz="1400"/>
              <a:t>1.59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1124530"/>
                                        </p:tgtEl>
                                        <p:attrNameLst>
                                          <p:attrName>style.visibility</p:attrName>
                                        </p:attrNameLst>
                                      </p:cBhvr>
                                      <p:to>
                                        <p:strVal val="visible"/>
                                      </p:to>
                                    </p:set>
                                    <p:animEffect transition="in" filter="fade">
                                      <p:cBhvr>
                                        <p:cTn id="7" dur="770" decel="100000"/>
                                        <p:tgtEl>
                                          <p:spTgt spid="1124530"/>
                                        </p:tgtEl>
                                      </p:cBhvr>
                                    </p:animEffect>
                                    <p:animScale>
                                      <p:cBhvr>
                                        <p:cTn id="8" dur="770" decel="100000"/>
                                        <p:tgtEl>
                                          <p:spTgt spid="1124530"/>
                                        </p:tgtEl>
                                      </p:cBhvr>
                                      <p:from x="10000" y="10000"/>
                                      <p:to x="200000" y="450000"/>
                                    </p:animScale>
                                    <p:animScale>
                                      <p:cBhvr>
                                        <p:cTn id="9" dur="1230" accel="100000" fill="hold">
                                          <p:stCondLst>
                                            <p:cond delay="770"/>
                                          </p:stCondLst>
                                        </p:cTn>
                                        <p:tgtEl>
                                          <p:spTgt spid="1124530"/>
                                        </p:tgtEl>
                                      </p:cBhvr>
                                      <p:from x="200000" y="450000"/>
                                      <p:to x="100000" y="100000"/>
                                    </p:animScale>
                                    <p:set>
                                      <p:cBhvr>
                                        <p:cTn id="10" dur="770" fill="hold"/>
                                        <p:tgtEl>
                                          <p:spTgt spid="1124530"/>
                                        </p:tgtEl>
                                        <p:attrNameLst>
                                          <p:attrName>ppt_x</p:attrName>
                                        </p:attrNameLst>
                                      </p:cBhvr>
                                      <p:to>
                                        <p:strVal val="(0.5)"/>
                                      </p:to>
                                    </p:set>
                                    <p:anim from="(0.5)" to="(#ppt_x)" calcmode="lin" valueType="num">
                                      <p:cBhvr>
                                        <p:cTn id="11" dur="1230" accel="100000" fill="hold">
                                          <p:stCondLst>
                                            <p:cond delay="770"/>
                                          </p:stCondLst>
                                        </p:cTn>
                                        <p:tgtEl>
                                          <p:spTgt spid="1124530"/>
                                        </p:tgtEl>
                                        <p:attrNameLst>
                                          <p:attrName>ppt_x</p:attrName>
                                        </p:attrNameLst>
                                      </p:cBhvr>
                                    </p:anim>
                                    <p:set>
                                      <p:cBhvr>
                                        <p:cTn id="12" dur="770" fill="hold"/>
                                        <p:tgtEl>
                                          <p:spTgt spid="1124530"/>
                                        </p:tgtEl>
                                        <p:attrNameLst>
                                          <p:attrName>ppt_y</p:attrName>
                                        </p:attrNameLst>
                                      </p:cBhvr>
                                      <p:to>
                                        <p:strVal val="(#ppt_y+0.4)"/>
                                      </p:to>
                                    </p:set>
                                    <p:anim from="(#ppt_y+0.4)" to="(#ppt_y)" calcmode="lin" valueType="num">
                                      <p:cBhvr>
                                        <p:cTn id="13" dur="1230" accel="100000" fill="hold">
                                          <p:stCondLst>
                                            <p:cond delay="770"/>
                                          </p:stCondLst>
                                        </p:cTn>
                                        <p:tgtEl>
                                          <p:spTgt spid="1124530"/>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35" presetClass="entr" presetSubtype="0" fill="hold" grpId="1" nodeType="clickEffect">
                                  <p:stCondLst>
                                    <p:cond delay="0"/>
                                  </p:stCondLst>
                                  <p:childTnLst>
                                    <p:set>
                                      <p:cBhvr>
                                        <p:cTn id="17" dur="1" fill="hold">
                                          <p:stCondLst>
                                            <p:cond delay="0"/>
                                          </p:stCondLst>
                                        </p:cTn>
                                        <p:tgtEl>
                                          <p:spTgt spid="1124531"/>
                                        </p:tgtEl>
                                        <p:attrNameLst>
                                          <p:attrName>style.visibility</p:attrName>
                                        </p:attrNameLst>
                                      </p:cBhvr>
                                      <p:to>
                                        <p:strVal val="visible"/>
                                      </p:to>
                                    </p:set>
                                    <p:animEffect transition="in" filter="fade">
                                      <p:cBhvr>
                                        <p:cTn id="18" dur="2000"/>
                                        <p:tgtEl>
                                          <p:spTgt spid="1124531"/>
                                        </p:tgtEl>
                                      </p:cBhvr>
                                    </p:animEffect>
                                    <p:anim calcmode="lin" valueType="num">
                                      <p:cBhvr>
                                        <p:cTn id="19" dur="2000" fill="hold"/>
                                        <p:tgtEl>
                                          <p:spTgt spid="1124531"/>
                                        </p:tgtEl>
                                        <p:attrNameLst>
                                          <p:attrName>style.rotation</p:attrName>
                                        </p:attrNameLst>
                                      </p:cBhvr>
                                      <p:tavLst>
                                        <p:tav tm="0">
                                          <p:val>
                                            <p:fltVal val="720"/>
                                          </p:val>
                                        </p:tav>
                                        <p:tav tm="100000">
                                          <p:val>
                                            <p:fltVal val="0"/>
                                          </p:val>
                                        </p:tav>
                                      </p:tavLst>
                                    </p:anim>
                                    <p:anim calcmode="lin" valueType="num">
                                      <p:cBhvr>
                                        <p:cTn id="20" dur="2000" fill="hold"/>
                                        <p:tgtEl>
                                          <p:spTgt spid="1124531"/>
                                        </p:tgtEl>
                                        <p:attrNameLst>
                                          <p:attrName>ppt_h</p:attrName>
                                        </p:attrNameLst>
                                      </p:cBhvr>
                                      <p:tavLst>
                                        <p:tav tm="0">
                                          <p:val>
                                            <p:fltVal val="0"/>
                                          </p:val>
                                        </p:tav>
                                        <p:tav tm="100000">
                                          <p:val>
                                            <p:strVal val="#ppt_h"/>
                                          </p:val>
                                        </p:tav>
                                      </p:tavLst>
                                    </p:anim>
                                    <p:anim calcmode="lin" valueType="num">
                                      <p:cBhvr>
                                        <p:cTn id="21" dur="2000" fill="hold"/>
                                        <p:tgtEl>
                                          <p:spTgt spid="1124531"/>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4530" grpId="0" animBg="1"/>
      <p:bldP spid="1124531"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2553" name="Rectangle 24"/>
          <p:cNvSpPr>
            <a:spLocks noGrp="1" noChangeArrowheads="1"/>
          </p:cNvSpPr>
          <p:nvPr>
            <p:ph type="sldNum" sz="quarter" idx="10"/>
          </p:nvPr>
        </p:nvSpPr>
        <p:spPr>
          <a:noFill/>
        </p:spPr>
        <p:txBody>
          <a:bodyPr/>
          <a:lstStyle/>
          <a:p>
            <a:fld id="{9C196D35-32F5-47AA-A6F4-601C8E7EC79B}" type="slidenum">
              <a:rPr lang="en-US" smtClean="0"/>
              <a:pPr/>
              <a:t>11</a:t>
            </a:fld>
            <a:endParaRPr lang="en-US" smtClean="0"/>
          </a:p>
        </p:txBody>
      </p:sp>
      <p:sp>
        <p:nvSpPr>
          <p:cNvPr id="1132554" name="Rectangle 2"/>
          <p:cNvSpPr>
            <a:spLocks noGrp="1" noChangeArrowheads="1"/>
          </p:cNvSpPr>
          <p:nvPr>
            <p:ph type="title" idx="4294967295"/>
          </p:nvPr>
        </p:nvSpPr>
        <p:spPr bwMode="auto">
          <a:xfrm>
            <a:off x="2179638" y="469900"/>
            <a:ext cx="4889500"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Financial Results – Scenario III</a:t>
            </a:r>
            <a:br>
              <a:rPr lang="en-US" sz="2400" smtClean="0"/>
            </a:br>
            <a:r>
              <a:rPr lang="en-US" sz="2400" smtClean="0"/>
              <a:t>6.75</a:t>
            </a:r>
            <a:r>
              <a:rPr lang="en-US" sz="1800" smtClean="0"/>
              <a:t>% Bond Interest Rate</a:t>
            </a:r>
          </a:p>
        </p:txBody>
      </p:sp>
      <p:sp>
        <p:nvSpPr>
          <p:cNvPr id="1132555" name="Rectangle 3"/>
          <p:cNvSpPr>
            <a:spLocks noGrp="1" noChangeArrowheads="1"/>
          </p:cNvSpPr>
          <p:nvPr>
            <p:ph type="body" idx="4294967295"/>
          </p:nvPr>
        </p:nvSpPr>
        <p:spPr bwMode="auto">
          <a:xfrm>
            <a:off x="517525" y="1676400"/>
            <a:ext cx="8474075" cy="4332288"/>
          </a:xfrm>
          <a:prstGeom prst="rect">
            <a:avLst/>
          </a:prstGeom>
          <a:noFill/>
          <a:ln>
            <a:miter lim="800000"/>
            <a:headEnd/>
            <a:tailEnd/>
          </a:ln>
        </p:spPr>
        <p:txBody>
          <a:bodyPr/>
          <a:lstStyle/>
          <a:p>
            <a:pPr eaLnBrk="1" hangingPunct="1"/>
            <a:endParaRPr lang="en-US" sz="3200" b="1" smtClean="0"/>
          </a:p>
          <a:p>
            <a:pPr eaLnBrk="1" hangingPunct="1"/>
            <a:endParaRPr lang="en-US" b="1" smtClean="0"/>
          </a:p>
          <a:p>
            <a:pPr eaLnBrk="1" hangingPunct="1"/>
            <a:endParaRPr lang="en-US" b="1" smtClean="0"/>
          </a:p>
        </p:txBody>
      </p:sp>
      <p:sp>
        <p:nvSpPr>
          <p:cNvPr id="1132556" name="Text Box 4"/>
          <p:cNvSpPr txBox="1">
            <a:spLocks noChangeArrowheads="1"/>
          </p:cNvSpPr>
          <p:nvPr/>
        </p:nvSpPr>
        <p:spPr bwMode="auto">
          <a:xfrm>
            <a:off x="833438" y="6078538"/>
            <a:ext cx="7104062" cy="228600"/>
          </a:xfrm>
          <a:prstGeom prst="rect">
            <a:avLst/>
          </a:prstGeom>
          <a:noFill/>
          <a:ln w="9525">
            <a:noFill/>
            <a:miter lim="800000"/>
            <a:headEnd/>
            <a:tailEnd/>
          </a:ln>
        </p:spPr>
        <p:txBody>
          <a:bodyPr>
            <a:spAutoFit/>
          </a:bodyPr>
          <a:lstStyle/>
          <a:p>
            <a:pPr>
              <a:spcBef>
                <a:spcPct val="50000"/>
              </a:spcBef>
            </a:pPr>
            <a:endParaRPr lang="en-US" sz="900"/>
          </a:p>
        </p:txBody>
      </p:sp>
      <p:graphicFrame>
        <p:nvGraphicFramePr>
          <p:cNvPr id="1132551" name="Object 7"/>
          <p:cNvGraphicFramePr>
            <a:graphicFrameLocks noChangeAspect="1"/>
          </p:cNvGraphicFramePr>
          <p:nvPr/>
        </p:nvGraphicFramePr>
        <p:xfrm>
          <a:off x="442913" y="1703388"/>
          <a:ext cx="8135937" cy="1855787"/>
        </p:xfrm>
        <a:graphic>
          <a:graphicData uri="http://schemas.openxmlformats.org/presentationml/2006/ole">
            <p:oleObj spid="_x0000_s1132551" name="Worksheet" r:id="rId4" imgW="6251302" imgH="1424977" progId="Excel.Sheet.8">
              <p:embed/>
            </p:oleObj>
          </a:graphicData>
        </a:graphic>
      </p:graphicFrame>
      <p:graphicFrame>
        <p:nvGraphicFramePr>
          <p:cNvPr id="1132552" name="Object 8"/>
          <p:cNvGraphicFramePr>
            <a:graphicFrameLocks noChangeAspect="1"/>
          </p:cNvGraphicFramePr>
          <p:nvPr/>
        </p:nvGraphicFramePr>
        <p:xfrm>
          <a:off x="450850" y="3781425"/>
          <a:ext cx="7586663" cy="1855788"/>
        </p:xfrm>
        <a:graphic>
          <a:graphicData uri="http://schemas.openxmlformats.org/presentationml/2006/ole">
            <p:oleObj spid="_x0000_s1132552" name="Worksheet" r:id="rId5" imgW="5830925" imgH="1424977" progId="Excel.Sheet.8">
              <p:embed/>
            </p:oleObj>
          </a:graphicData>
        </a:graphic>
      </p:graphicFrame>
      <p:sp>
        <p:nvSpPr>
          <p:cNvPr id="1132557" name="Rectangle 14"/>
          <p:cNvSpPr>
            <a:spLocks noChangeArrowheads="1"/>
          </p:cNvSpPr>
          <p:nvPr/>
        </p:nvSpPr>
        <p:spPr bwMode="auto">
          <a:xfrm>
            <a:off x="1427163" y="3135313"/>
            <a:ext cx="623887" cy="211137"/>
          </a:xfrm>
          <a:prstGeom prst="rect">
            <a:avLst/>
          </a:prstGeom>
          <a:solidFill>
            <a:schemeClr val="accent1"/>
          </a:solidFill>
          <a:ln w="9525">
            <a:solidFill>
              <a:schemeClr val="tx1"/>
            </a:solidFill>
            <a:miter lim="800000"/>
            <a:headEnd/>
            <a:tailEnd/>
          </a:ln>
        </p:spPr>
        <p:txBody>
          <a:bodyPr wrap="none" anchor="ctr"/>
          <a:lstStyle/>
          <a:p>
            <a:pPr algn="ctr"/>
            <a:r>
              <a:rPr lang="en-US" sz="1400"/>
              <a:t>$11.86</a:t>
            </a:r>
          </a:p>
        </p:txBody>
      </p:sp>
      <p:sp>
        <p:nvSpPr>
          <p:cNvPr id="1132558" name="Rectangle 15"/>
          <p:cNvSpPr>
            <a:spLocks noChangeArrowheads="1"/>
          </p:cNvSpPr>
          <p:nvPr/>
        </p:nvSpPr>
        <p:spPr bwMode="auto">
          <a:xfrm>
            <a:off x="5237163" y="5207000"/>
            <a:ext cx="623887" cy="211138"/>
          </a:xfrm>
          <a:prstGeom prst="rect">
            <a:avLst/>
          </a:prstGeom>
          <a:solidFill>
            <a:schemeClr val="accent1"/>
          </a:solidFill>
          <a:ln w="9525">
            <a:solidFill>
              <a:schemeClr val="tx1"/>
            </a:solidFill>
            <a:miter lim="800000"/>
            <a:headEnd/>
            <a:tailEnd/>
          </a:ln>
        </p:spPr>
        <p:txBody>
          <a:bodyPr wrap="none" anchor="ctr"/>
          <a:lstStyle/>
          <a:p>
            <a:pPr algn="ctr"/>
            <a:r>
              <a:rPr lang="en-US" sz="1400"/>
              <a:t>1.38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1132557"/>
                                        </p:tgtEl>
                                        <p:attrNameLst>
                                          <p:attrName>style.visibility</p:attrName>
                                        </p:attrNameLst>
                                      </p:cBhvr>
                                      <p:to>
                                        <p:strVal val="visible"/>
                                      </p:to>
                                    </p:set>
                                    <p:animEffect transition="in" filter="fade">
                                      <p:cBhvr>
                                        <p:cTn id="7" dur="770" decel="100000"/>
                                        <p:tgtEl>
                                          <p:spTgt spid="1132557"/>
                                        </p:tgtEl>
                                      </p:cBhvr>
                                    </p:animEffect>
                                    <p:animScale>
                                      <p:cBhvr>
                                        <p:cTn id="8" dur="770" decel="100000"/>
                                        <p:tgtEl>
                                          <p:spTgt spid="1132557"/>
                                        </p:tgtEl>
                                      </p:cBhvr>
                                      <p:from x="10000" y="10000"/>
                                      <p:to x="200000" y="450000"/>
                                    </p:animScale>
                                    <p:animScale>
                                      <p:cBhvr>
                                        <p:cTn id="9" dur="1230" accel="100000" fill="hold">
                                          <p:stCondLst>
                                            <p:cond delay="770"/>
                                          </p:stCondLst>
                                        </p:cTn>
                                        <p:tgtEl>
                                          <p:spTgt spid="1132557"/>
                                        </p:tgtEl>
                                      </p:cBhvr>
                                      <p:from x="200000" y="450000"/>
                                      <p:to x="100000" y="100000"/>
                                    </p:animScale>
                                    <p:set>
                                      <p:cBhvr>
                                        <p:cTn id="10" dur="770" fill="hold"/>
                                        <p:tgtEl>
                                          <p:spTgt spid="1132557"/>
                                        </p:tgtEl>
                                        <p:attrNameLst>
                                          <p:attrName>ppt_x</p:attrName>
                                        </p:attrNameLst>
                                      </p:cBhvr>
                                      <p:to>
                                        <p:strVal val="(0.5)"/>
                                      </p:to>
                                    </p:set>
                                    <p:anim from="(0.5)" to="(#ppt_x)" calcmode="lin" valueType="num">
                                      <p:cBhvr>
                                        <p:cTn id="11" dur="1230" accel="100000" fill="hold">
                                          <p:stCondLst>
                                            <p:cond delay="770"/>
                                          </p:stCondLst>
                                        </p:cTn>
                                        <p:tgtEl>
                                          <p:spTgt spid="1132557"/>
                                        </p:tgtEl>
                                        <p:attrNameLst>
                                          <p:attrName>ppt_x</p:attrName>
                                        </p:attrNameLst>
                                      </p:cBhvr>
                                    </p:anim>
                                    <p:set>
                                      <p:cBhvr>
                                        <p:cTn id="12" dur="770" fill="hold"/>
                                        <p:tgtEl>
                                          <p:spTgt spid="1132557"/>
                                        </p:tgtEl>
                                        <p:attrNameLst>
                                          <p:attrName>ppt_y</p:attrName>
                                        </p:attrNameLst>
                                      </p:cBhvr>
                                      <p:to>
                                        <p:strVal val="(#ppt_y+0.4)"/>
                                      </p:to>
                                    </p:set>
                                    <p:anim from="(#ppt_y+0.4)" to="(#ppt_y)" calcmode="lin" valueType="num">
                                      <p:cBhvr>
                                        <p:cTn id="13" dur="1230" accel="100000" fill="hold">
                                          <p:stCondLst>
                                            <p:cond delay="770"/>
                                          </p:stCondLst>
                                        </p:cTn>
                                        <p:tgtEl>
                                          <p:spTgt spid="1132557"/>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1132558"/>
                                        </p:tgtEl>
                                        <p:attrNameLst>
                                          <p:attrName>style.visibility</p:attrName>
                                        </p:attrNameLst>
                                      </p:cBhvr>
                                      <p:to>
                                        <p:strVal val="visible"/>
                                      </p:to>
                                    </p:set>
                                    <p:animEffect transition="in" filter="wipe(down)">
                                      <p:cBhvr>
                                        <p:cTn id="18" dur="580">
                                          <p:stCondLst>
                                            <p:cond delay="0"/>
                                          </p:stCondLst>
                                        </p:cTn>
                                        <p:tgtEl>
                                          <p:spTgt spid="1132558"/>
                                        </p:tgtEl>
                                      </p:cBhvr>
                                    </p:animEffect>
                                    <p:anim calcmode="lin" valueType="num">
                                      <p:cBhvr>
                                        <p:cTn id="19" dur="1822" tmFilter="0,0; 0.14,0.36; 0.43,0.73; 0.71,0.91; 1.0,1.0">
                                          <p:stCondLst>
                                            <p:cond delay="0"/>
                                          </p:stCondLst>
                                        </p:cTn>
                                        <p:tgtEl>
                                          <p:spTgt spid="1132558"/>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132558"/>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132558"/>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132558"/>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132558"/>
                                        </p:tgtEl>
                                        <p:attrNameLst>
                                          <p:attrName>ppt_y</p:attrName>
                                        </p:attrNameLst>
                                      </p:cBhvr>
                                      <p:tavLst>
                                        <p:tav tm="0" fmla="#ppt_y-sin(pi*$)/81">
                                          <p:val>
                                            <p:fltVal val="0"/>
                                          </p:val>
                                        </p:tav>
                                        <p:tav tm="100000">
                                          <p:val>
                                            <p:fltVal val="1"/>
                                          </p:val>
                                        </p:tav>
                                      </p:tavLst>
                                    </p:anim>
                                    <p:animScale>
                                      <p:cBhvr>
                                        <p:cTn id="24" dur="26">
                                          <p:stCondLst>
                                            <p:cond delay="650"/>
                                          </p:stCondLst>
                                        </p:cTn>
                                        <p:tgtEl>
                                          <p:spTgt spid="1132558"/>
                                        </p:tgtEl>
                                      </p:cBhvr>
                                      <p:to x="100000" y="60000"/>
                                    </p:animScale>
                                    <p:animScale>
                                      <p:cBhvr>
                                        <p:cTn id="25" dur="166" decel="50000">
                                          <p:stCondLst>
                                            <p:cond delay="676"/>
                                          </p:stCondLst>
                                        </p:cTn>
                                        <p:tgtEl>
                                          <p:spTgt spid="1132558"/>
                                        </p:tgtEl>
                                      </p:cBhvr>
                                      <p:to x="100000" y="100000"/>
                                    </p:animScale>
                                    <p:animScale>
                                      <p:cBhvr>
                                        <p:cTn id="26" dur="26">
                                          <p:stCondLst>
                                            <p:cond delay="1312"/>
                                          </p:stCondLst>
                                        </p:cTn>
                                        <p:tgtEl>
                                          <p:spTgt spid="1132558"/>
                                        </p:tgtEl>
                                      </p:cBhvr>
                                      <p:to x="100000" y="80000"/>
                                    </p:animScale>
                                    <p:animScale>
                                      <p:cBhvr>
                                        <p:cTn id="27" dur="166" decel="50000">
                                          <p:stCondLst>
                                            <p:cond delay="1338"/>
                                          </p:stCondLst>
                                        </p:cTn>
                                        <p:tgtEl>
                                          <p:spTgt spid="1132558"/>
                                        </p:tgtEl>
                                      </p:cBhvr>
                                      <p:to x="100000" y="100000"/>
                                    </p:animScale>
                                    <p:animScale>
                                      <p:cBhvr>
                                        <p:cTn id="28" dur="26">
                                          <p:stCondLst>
                                            <p:cond delay="1642"/>
                                          </p:stCondLst>
                                        </p:cTn>
                                        <p:tgtEl>
                                          <p:spTgt spid="1132558"/>
                                        </p:tgtEl>
                                      </p:cBhvr>
                                      <p:to x="100000" y="90000"/>
                                    </p:animScale>
                                    <p:animScale>
                                      <p:cBhvr>
                                        <p:cTn id="29" dur="166" decel="50000">
                                          <p:stCondLst>
                                            <p:cond delay="1668"/>
                                          </p:stCondLst>
                                        </p:cTn>
                                        <p:tgtEl>
                                          <p:spTgt spid="1132558"/>
                                        </p:tgtEl>
                                      </p:cBhvr>
                                      <p:to x="100000" y="100000"/>
                                    </p:animScale>
                                    <p:animScale>
                                      <p:cBhvr>
                                        <p:cTn id="30" dur="26">
                                          <p:stCondLst>
                                            <p:cond delay="1808"/>
                                          </p:stCondLst>
                                        </p:cTn>
                                        <p:tgtEl>
                                          <p:spTgt spid="1132558"/>
                                        </p:tgtEl>
                                      </p:cBhvr>
                                      <p:to x="100000" y="95000"/>
                                    </p:animScale>
                                    <p:animScale>
                                      <p:cBhvr>
                                        <p:cTn id="31" dur="166" decel="50000">
                                          <p:stCondLst>
                                            <p:cond delay="1834"/>
                                          </p:stCondLst>
                                        </p:cTn>
                                        <p:tgtEl>
                                          <p:spTgt spid="113255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2557" grpId="0" animBg="1"/>
      <p:bldP spid="113255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81" name="Rectangle 24"/>
          <p:cNvSpPr>
            <a:spLocks noGrp="1" noChangeArrowheads="1"/>
          </p:cNvSpPr>
          <p:nvPr>
            <p:ph type="sldNum" sz="quarter" idx="10"/>
          </p:nvPr>
        </p:nvSpPr>
        <p:spPr>
          <a:noFill/>
        </p:spPr>
        <p:txBody>
          <a:bodyPr/>
          <a:lstStyle/>
          <a:p>
            <a:fld id="{525FE5EF-47CC-4F98-AEB0-B15CC0CA33F1}" type="slidenum">
              <a:rPr lang="en-US" smtClean="0"/>
              <a:pPr/>
              <a:t>12</a:t>
            </a:fld>
            <a:endParaRPr lang="en-US" smtClean="0"/>
          </a:p>
        </p:txBody>
      </p:sp>
      <p:sp>
        <p:nvSpPr>
          <p:cNvPr id="1146882" name="Rectangle 2"/>
          <p:cNvSpPr>
            <a:spLocks noGrp="1" noChangeArrowheads="1"/>
          </p:cNvSpPr>
          <p:nvPr>
            <p:ph type="title" idx="4294967295"/>
          </p:nvPr>
        </p:nvSpPr>
        <p:spPr bwMode="auto">
          <a:xfrm>
            <a:off x="2362200" y="381000"/>
            <a:ext cx="5302250" cy="11049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Summary of Scenarios</a:t>
            </a:r>
            <a:br>
              <a:rPr lang="en-US" sz="2400" smtClean="0"/>
            </a:br>
            <a:r>
              <a:rPr lang="en-US" sz="2400" smtClean="0"/>
              <a:t>Financial Results - 2013</a:t>
            </a:r>
            <a:br>
              <a:rPr lang="en-US" sz="2400" smtClean="0"/>
            </a:br>
            <a:endParaRPr lang="en-US" sz="1200" smtClean="0"/>
          </a:p>
        </p:txBody>
      </p:sp>
      <p:graphicFrame>
        <p:nvGraphicFramePr>
          <p:cNvPr id="1146992" name="Group 112"/>
          <p:cNvGraphicFramePr>
            <a:graphicFrameLocks noGrp="1"/>
          </p:cNvGraphicFramePr>
          <p:nvPr/>
        </p:nvGraphicFramePr>
        <p:xfrm>
          <a:off x="762000" y="1882775"/>
          <a:ext cx="7772400" cy="2011363"/>
        </p:xfrm>
        <a:graphic>
          <a:graphicData uri="http://schemas.openxmlformats.org/drawingml/2006/table">
            <a:tbl>
              <a:tblPr/>
              <a:tblGrid>
                <a:gridCol w="1066800"/>
                <a:gridCol w="990600"/>
                <a:gridCol w="844550"/>
                <a:gridCol w="1044575"/>
                <a:gridCol w="1284288"/>
                <a:gridCol w="1292225"/>
                <a:gridCol w="1249362"/>
              </a:tblGrid>
              <a:tr h="187325">
                <a:tc>
                  <a:txBody>
                    <a:bodyPr/>
                    <a:lstStyle/>
                    <a:p>
                      <a:pPr marL="0" marR="0" lvl="0" indent="0" algn="ctr" defTabSz="914400" rtl="0" eaLnBrk="1" fontAlgn="b" latinLnBrk="0" hangingPunct="1">
                        <a:lnSpc>
                          <a:spcPct val="6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Cost Per Enplaned </a:t>
                      </a:r>
                      <a:r>
                        <a:rPr kumimoji="0" lang="en-US" sz="1000" b="1" i="0" u="sng" strike="noStrike" cap="none" normalizeH="0" baseline="0" smtClean="0">
                          <a:ln>
                            <a:noFill/>
                          </a:ln>
                          <a:solidFill>
                            <a:schemeClr val="tx1"/>
                          </a:solidFill>
                          <a:effectLst/>
                          <a:latin typeface="AvantGarde"/>
                        </a:rPr>
                        <a:t>Passenger</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Landing </a:t>
                      </a:r>
                      <a:r>
                        <a:rPr kumimoji="0" lang="en-US" sz="1000" b="1" i="0" u="sng" strike="noStrike" cap="none" normalizeH="0" baseline="0" smtClean="0">
                          <a:ln>
                            <a:noFill/>
                          </a:ln>
                          <a:solidFill>
                            <a:schemeClr val="tx1"/>
                          </a:solidFill>
                          <a:effectLst/>
                          <a:latin typeface="AvantGarde"/>
                        </a:rPr>
                        <a:t>Fee</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Terminal </a:t>
                      </a:r>
                      <a:r>
                        <a:rPr kumimoji="0" lang="en-US" sz="1000" b="1" i="0" u="sng" strike="noStrike" cap="none" normalizeH="0" baseline="0" smtClean="0">
                          <a:ln>
                            <a:noFill/>
                          </a:ln>
                          <a:solidFill>
                            <a:schemeClr val="tx1"/>
                          </a:solidFill>
                          <a:effectLst/>
                          <a:latin typeface="AvantGarde"/>
                        </a:rPr>
                        <a:t>Rental Rate</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vantGarde"/>
                        </a:rPr>
                        <a:t>Airline Revenue</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Non-Airline </a:t>
                      </a:r>
                      <a:r>
                        <a:rPr kumimoji="0" lang="en-US" sz="1000" b="1" i="0" u="sng" strike="noStrike" cap="none" normalizeH="0" baseline="0" smtClean="0">
                          <a:ln>
                            <a:noFill/>
                          </a:ln>
                          <a:solidFill>
                            <a:schemeClr val="tx1"/>
                          </a:solidFill>
                          <a:effectLst/>
                          <a:latin typeface="AvantGarde"/>
                        </a:rPr>
                        <a:t>Revenue</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Investment </a:t>
                      </a:r>
                      <a:r>
                        <a:rPr kumimoji="0" lang="en-US" sz="1000" b="1" i="0" u="sng" strike="noStrike" cap="none" normalizeH="0" baseline="0" smtClean="0">
                          <a:ln>
                            <a:noFill/>
                          </a:ln>
                          <a:solidFill>
                            <a:schemeClr val="tx1"/>
                          </a:solidFill>
                          <a:effectLst/>
                          <a:latin typeface="AvantGarde"/>
                        </a:rPr>
                        <a:t>Income</a:t>
                      </a:r>
                    </a:p>
                  </a:txBody>
                  <a:tcPr anchor="b" horzOverflow="overflow">
                    <a:lnL>
                      <a:noFill/>
                    </a:lnL>
                    <a:lnR>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rPr>
                        <a:t>I   5.50%</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cs typeface="Arial" charset="0"/>
                        </a:rPr>
                        <a:t>$11.08</a:t>
                      </a:r>
                      <a:endParaRPr kumimoji="0" lang="en-US" sz="1000" b="1"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$1.71</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$121.50</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$102,161,300</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$88,089,315</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$10,199,900</a:t>
                      </a:r>
                    </a:p>
                  </a:txBody>
                  <a:tcPr anchor="b" horzOverflow="overflow">
                    <a:lnL>
                      <a:noFill/>
                    </a:lnL>
                    <a:lnR>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II  6.00%</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cs typeface="Arial" charset="0"/>
                        </a:rPr>
                        <a:t>$11.37</a:t>
                      </a:r>
                      <a:endParaRPr kumimoji="0" lang="en-US" sz="1000" b="1"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$1.71</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$126.89</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$104,769,500</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$88,098,047</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$10,251,600</a:t>
                      </a:r>
                    </a:p>
                  </a:txBody>
                  <a:tcPr anchor="b" horzOverflow="overflow">
                    <a:lnL>
                      <a:noFill/>
                    </a:lnL>
                    <a:lnR>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III  6.75%</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cs typeface="Arial" charset="0"/>
                        </a:rPr>
                        <a:t>$11.86</a:t>
                      </a:r>
                      <a:endParaRPr kumimoji="0" lang="en-US" sz="1000" b="1"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$1.71</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$136.19</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$109,269,400</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$88,113,162</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$10,350,200 </a:t>
                      </a:r>
                    </a:p>
                  </a:txBody>
                  <a:tcPr anchor="b" horzOverflow="overflow">
                    <a:lnL>
                      <a:noFill/>
                    </a:lnL>
                    <a:lnR>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r>
            </a:tbl>
          </a:graphicData>
        </a:graphic>
      </p:graphicFrame>
      <p:graphicFrame>
        <p:nvGraphicFramePr>
          <p:cNvPr id="1146993" name="Group 113"/>
          <p:cNvGraphicFramePr>
            <a:graphicFrameLocks noGrp="1"/>
          </p:cNvGraphicFramePr>
          <p:nvPr/>
        </p:nvGraphicFramePr>
        <p:xfrm>
          <a:off x="228600" y="3505200"/>
          <a:ext cx="8677275" cy="2016125"/>
        </p:xfrm>
        <a:graphic>
          <a:graphicData uri="http://schemas.openxmlformats.org/drawingml/2006/table">
            <a:tbl>
              <a:tblPr/>
              <a:tblGrid>
                <a:gridCol w="1066800"/>
                <a:gridCol w="1219200"/>
                <a:gridCol w="1066800"/>
                <a:gridCol w="1143000"/>
                <a:gridCol w="1027113"/>
                <a:gridCol w="877887"/>
                <a:gridCol w="1143000"/>
                <a:gridCol w="1133475"/>
              </a:tblGrid>
              <a:tr h="244475">
                <a:tc>
                  <a:txBody>
                    <a:bodyPr/>
                    <a:lstStyle/>
                    <a:p>
                      <a:pPr marL="0" marR="0" lvl="0" indent="0" algn="ctr" defTabSz="914400" rtl="0" eaLnBrk="1" fontAlgn="b" latinLnBrk="0" hangingPunct="1">
                        <a:lnSpc>
                          <a:spcPct val="6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Operating </a:t>
                      </a:r>
                      <a:r>
                        <a:rPr kumimoji="0" lang="en-US" sz="1000" b="1" i="0" u="sng" strike="noStrike" cap="none" normalizeH="0" baseline="0" smtClean="0">
                          <a:ln>
                            <a:noFill/>
                          </a:ln>
                          <a:solidFill>
                            <a:schemeClr val="tx1"/>
                          </a:solidFill>
                          <a:effectLst/>
                          <a:latin typeface="AvantGarde"/>
                        </a:rPr>
                        <a:t>Expenses</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Non-Operating </a:t>
                      </a:r>
                      <a:r>
                        <a:rPr kumimoji="0" lang="en-US" sz="1000" b="1" i="0" u="sng" strike="noStrike" cap="none" normalizeH="0" baseline="0" smtClean="0">
                          <a:ln>
                            <a:noFill/>
                          </a:ln>
                          <a:solidFill>
                            <a:schemeClr val="tx1"/>
                          </a:solidFill>
                          <a:effectLst/>
                          <a:latin typeface="AvantGarde"/>
                        </a:rPr>
                        <a:t>Rev / (Exp)</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vantGarde"/>
                        </a:rPr>
                        <a:t>Debt Service</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Net Revenue </a:t>
                      </a:r>
                      <a:r>
                        <a:rPr kumimoji="0" lang="en-US" sz="1000" b="1" i="0" u="sng" strike="noStrike" cap="none" normalizeH="0" baseline="0" smtClean="0">
                          <a:ln>
                            <a:noFill/>
                          </a:ln>
                          <a:solidFill>
                            <a:schemeClr val="tx1"/>
                          </a:solidFill>
                          <a:effectLst/>
                          <a:latin typeface="AvantGarde"/>
                        </a:rPr>
                        <a:t>Available</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Debt Service </a:t>
                      </a:r>
                      <a:r>
                        <a:rPr kumimoji="0" lang="en-US" sz="1000" b="1" i="0" u="sng" strike="noStrike" cap="none" normalizeH="0" baseline="0" smtClean="0">
                          <a:ln>
                            <a:noFill/>
                          </a:ln>
                          <a:solidFill>
                            <a:schemeClr val="tx1"/>
                          </a:solidFill>
                          <a:effectLst/>
                          <a:latin typeface="AvantGarde"/>
                        </a:rPr>
                        <a:t>Coverage</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rPr>
                        <a:t>Enplaned </a:t>
                      </a:r>
                      <a:r>
                        <a:rPr kumimoji="0" lang="en-US" sz="1000" b="1" i="0" u="sng" strike="noStrike" cap="none" normalizeH="0" baseline="0" smtClean="0">
                          <a:ln>
                            <a:noFill/>
                          </a:ln>
                          <a:solidFill>
                            <a:schemeClr val="tx1"/>
                          </a:solidFill>
                          <a:effectLst/>
                          <a:latin typeface="AvantGarde"/>
                        </a:rPr>
                        <a:t>Passengers</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vantGarde"/>
                        </a:rPr>
                        <a:t>Landed Weight</a:t>
                      </a:r>
                    </a:p>
                  </a:txBody>
                  <a:tcPr anchor="b" horzOverflow="overflow">
                    <a:lnL>
                      <a:noFill/>
                    </a:lnL>
                    <a:lnR>
                      <a:noFill/>
                    </a:lnR>
                    <a:lnT>
                      <a:noFill/>
                    </a:lnT>
                    <a:lnB>
                      <a:noFill/>
                    </a:lnB>
                    <a:lnTlToBr>
                      <a:noFill/>
                    </a:lnTlToBr>
                    <a:lnBlToTr>
                      <a:noFill/>
                    </a:lnBlToTr>
                    <a:no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rPr>
                        <a:t>I   5.50%</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($134,196,471)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($3,348,591)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($40,367,551)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$22,537,902 </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cs typeface="Arial" charset="0"/>
                        </a:rPr>
                        <a:t>1.59 </a:t>
                      </a:r>
                    </a:p>
                  </a:txBody>
                  <a:tcPr anchor="b" horzOverflow="overflow">
                    <a:lnL>
                      <a:noFill/>
                    </a:lnL>
                    <a:lnR>
                      <a:noFill/>
                    </a:lnR>
                    <a:lnT>
                      <a:noFill/>
                    </a:lnT>
                    <a:lnB>
                      <a:noFill/>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9,073,840 </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12,594,919</a:t>
                      </a:r>
                    </a:p>
                  </a:txBody>
                  <a:tcPr anchor="b" horzOverflow="overflow">
                    <a:lnL>
                      <a:noFill/>
                    </a:lnL>
                    <a:lnR>
                      <a:noFill/>
                    </a:lnR>
                    <a:lnT>
                      <a:noFill/>
                    </a:lnT>
                    <a:lnB>
                      <a:noFill/>
                    </a:lnB>
                    <a:lnTlToBr>
                      <a:noFill/>
                    </a:lnTlToBr>
                    <a:lnBlToTr>
                      <a:noFill/>
                    </a:lnBlToTr>
                    <a:no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II  6.00%</a:t>
                      </a: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($134,196,471)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($3,348,591)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($44,631,319)</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$20,942,766 </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cs typeface="Arial" charset="0"/>
                        </a:rPr>
                        <a:t>1.50 </a:t>
                      </a:r>
                    </a:p>
                  </a:txBody>
                  <a:tcPr anchor="b" horzOverflow="overflow">
                    <a:lnL>
                      <a:noFill/>
                    </a:lnL>
                    <a:lnR>
                      <a:noFill/>
                    </a:lnR>
                    <a:lnT>
                      <a:noFill/>
                    </a:lnT>
                    <a:lnB>
                      <a:noFill/>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9,073,840  </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12,594,919 </a:t>
                      </a:r>
                    </a:p>
                  </a:txBody>
                  <a:tcPr anchor="b" horzOverflow="overflow">
                    <a:lnL>
                      <a:noFill/>
                    </a:lnL>
                    <a:lnR>
                      <a:noFill/>
                    </a:lnR>
                    <a:lnT>
                      <a:noFill/>
                    </a:lnT>
                    <a:lnB>
                      <a:noFill/>
                    </a:lnB>
                    <a:lnTlToBr>
                      <a:noFill/>
                    </a:lnTlToBr>
                    <a:lnBlToTr>
                      <a:noFill/>
                    </a:lnBlToTr>
                    <a:no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rPr>
                        <a:t>III  6.75%</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($134,196,471)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($3,348,591)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($51,948,096)</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$18,239,603 </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smtClean="0">
                          <a:ln>
                            <a:noFill/>
                          </a:ln>
                          <a:solidFill>
                            <a:schemeClr val="tx1"/>
                          </a:solidFill>
                          <a:effectLst/>
                          <a:latin typeface="AvantGarde"/>
                          <a:cs typeface="Arial" charset="0"/>
                        </a:rPr>
                        <a:t>1.38 </a:t>
                      </a:r>
                    </a:p>
                  </a:txBody>
                  <a:tcPr anchor="b" horzOverflow="overflow">
                    <a:lnL>
                      <a:noFill/>
                    </a:lnL>
                    <a:lnR>
                      <a:noFill/>
                    </a:lnR>
                    <a:lnT>
                      <a:noFill/>
                    </a:lnT>
                    <a:lnB>
                      <a:noFill/>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9,073,840  </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vantGarde"/>
                          <a:cs typeface="Arial" charset="0"/>
                        </a:rPr>
                        <a:t>12,594,919 </a:t>
                      </a:r>
                    </a:p>
                  </a:txBody>
                  <a:tcPr anchor="b" horzOverflow="overflow">
                    <a:lnL>
                      <a:noFill/>
                    </a:lnL>
                    <a:lnR>
                      <a:noFill/>
                    </a:lnR>
                    <a:lnT>
                      <a:noFill/>
                    </a:lnT>
                    <a:lnB>
                      <a:noFill/>
                    </a:lnB>
                    <a:lnTlToBr>
                      <a:noFill/>
                    </a:lnTlToBr>
                    <a:lnBlToTr>
                      <a:noFill/>
                    </a:lnBlToTr>
                    <a:no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smtClean="0">
                        <a:ln>
                          <a:noFill/>
                        </a:ln>
                        <a:solidFill>
                          <a:schemeClr val="tx1"/>
                        </a:solidFill>
                        <a:effectLst/>
                        <a:latin typeface="AvantGarde"/>
                        <a:cs typeface="Arial" charset="0"/>
                      </a:endParaRPr>
                    </a:p>
                  </a:txBody>
                  <a:tcPr anchor="b" horzOverflow="overflow">
                    <a:lnL>
                      <a:noFill/>
                    </a:lnL>
                    <a:lnR>
                      <a:noFill/>
                    </a:lnR>
                    <a:lnT>
                      <a:noFill/>
                    </a:lnT>
                    <a:lnB>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8929" name="Rectangle 24"/>
          <p:cNvSpPr>
            <a:spLocks noGrp="1" noChangeArrowheads="1"/>
          </p:cNvSpPr>
          <p:nvPr>
            <p:ph type="sldNum" sz="quarter" idx="10"/>
          </p:nvPr>
        </p:nvSpPr>
        <p:spPr>
          <a:noFill/>
        </p:spPr>
        <p:txBody>
          <a:bodyPr/>
          <a:lstStyle/>
          <a:p>
            <a:fld id="{49870852-273C-4B27-99C0-195E34118D25}" type="slidenum">
              <a:rPr lang="en-US" smtClean="0"/>
              <a:pPr/>
              <a:t>13</a:t>
            </a:fld>
            <a:endParaRPr lang="en-US" smtClean="0"/>
          </a:p>
        </p:txBody>
      </p:sp>
      <p:sp>
        <p:nvSpPr>
          <p:cNvPr id="1148930" name="Rectangle 2"/>
          <p:cNvSpPr>
            <a:spLocks noGrp="1" noChangeArrowheads="1"/>
          </p:cNvSpPr>
          <p:nvPr>
            <p:ph type="title" idx="4294967295"/>
          </p:nvPr>
        </p:nvSpPr>
        <p:spPr bwMode="auto">
          <a:xfrm>
            <a:off x="1892300" y="442913"/>
            <a:ext cx="5154613" cy="838200"/>
          </a:xfrm>
          <a:prstGeom prst="rect">
            <a:avLst/>
          </a:prstGeom>
          <a:solidFill>
            <a:srgbClr val="FFFFFF"/>
          </a:solidFill>
          <a:ln>
            <a:solidFill>
              <a:srgbClr val="000000"/>
            </a:solidFill>
            <a:miter lim="800000"/>
            <a:headEnd/>
            <a:tailEnd/>
          </a:ln>
        </p:spPr>
        <p:txBody>
          <a:bodyPr anchor="ctr"/>
          <a:lstStyle/>
          <a:p>
            <a:pPr algn="ctr" eaLnBrk="1" hangingPunct="1"/>
            <a:r>
              <a:rPr lang="en-US" sz="2400" smtClean="0"/>
              <a:t>Airport Cost per EPAX</a:t>
            </a:r>
            <a:br>
              <a:rPr lang="en-US" sz="2400" smtClean="0"/>
            </a:br>
            <a:r>
              <a:rPr lang="en-US" sz="2400" smtClean="0"/>
              <a:t>Projected 2013</a:t>
            </a:r>
          </a:p>
        </p:txBody>
      </p:sp>
      <p:sp>
        <p:nvSpPr>
          <p:cNvPr id="1144835" name="Text Box 3"/>
          <p:cNvSpPr txBox="1">
            <a:spLocks noChangeArrowheads="1"/>
          </p:cNvSpPr>
          <p:nvPr/>
        </p:nvSpPr>
        <p:spPr bwMode="auto">
          <a:xfrm>
            <a:off x="6172200" y="5562600"/>
            <a:ext cx="1219200" cy="457200"/>
          </a:xfrm>
          <a:prstGeom prst="rect">
            <a:avLst/>
          </a:prstGeom>
          <a:noFill/>
          <a:ln w="9525">
            <a:noFill/>
            <a:miter lim="800000"/>
            <a:headEnd/>
            <a:tailEnd/>
          </a:ln>
          <a:effectLst/>
        </p:spPr>
        <p:txBody>
          <a:bodyPr>
            <a:spAutoFit/>
          </a:bodyPr>
          <a:lstStyle/>
          <a:p>
            <a:pPr>
              <a:spcBef>
                <a:spcPct val="50000"/>
              </a:spcBef>
              <a:defRPr/>
            </a:pPr>
            <a:endParaRPr lang="en-US" sz="2400" b="0">
              <a:effectLst>
                <a:outerShdw blurRad="38100" dist="38100" dir="2700000" algn="tl">
                  <a:srgbClr val="C0C0C0"/>
                </a:outerShdw>
              </a:effectLst>
            </a:endParaRPr>
          </a:p>
        </p:txBody>
      </p:sp>
      <p:sp>
        <p:nvSpPr>
          <p:cNvPr id="2" name="AutoShape 5"/>
          <p:cNvSpPr>
            <a:spLocks noChangeArrowheads="1"/>
          </p:cNvSpPr>
          <p:nvPr/>
        </p:nvSpPr>
        <p:spPr bwMode="auto">
          <a:xfrm>
            <a:off x="7531100" y="4367213"/>
            <a:ext cx="776288" cy="463550"/>
          </a:xfrm>
          <a:prstGeom prst="wedgeRectCallout">
            <a:avLst>
              <a:gd name="adj1" fmla="val -174333"/>
              <a:gd name="adj2" fmla="val 107875"/>
            </a:avLst>
          </a:prstGeom>
          <a:solidFill>
            <a:srgbClr val="FFFDEA"/>
          </a:solidFill>
          <a:ln w="25400" algn="ctr">
            <a:solidFill>
              <a:srgbClr val="000066"/>
            </a:solidFill>
            <a:miter lim="800000"/>
            <a:headEnd/>
            <a:tailEnd/>
          </a:ln>
        </p:spPr>
        <p:txBody>
          <a:bodyPr/>
          <a:lstStyle/>
          <a:p>
            <a:pPr algn="ctr"/>
            <a:r>
              <a:rPr lang="en-US" sz="1400">
                <a:solidFill>
                  <a:schemeClr val="accent2"/>
                </a:solidFill>
              </a:rPr>
              <a:t>$11.37</a:t>
            </a:r>
          </a:p>
          <a:p>
            <a:pPr algn="ctr"/>
            <a:endParaRPr lang="en-US" sz="1400">
              <a:solidFill>
                <a:schemeClr val="accent2"/>
              </a:solidFill>
            </a:endParaRPr>
          </a:p>
        </p:txBody>
      </p:sp>
      <p:pic>
        <p:nvPicPr>
          <p:cNvPr id="1148933" name="Picture 9" descr="2013 Cost per EPAX"/>
          <p:cNvPicPr>
            <a:picLocks noChangeAspect="1" noChangeArrowheads="1"/>
          </p:cNvPicPr>
          <p:nvPr/>
        </p:nvPicPr>
        <p:blipFill>
          <a:blip r:embed="rId3"/>
          <a:srcRect/>
          <a:stretch>
            <a:fillRect/>
          </a:stretch>
        </p:blipFill>
        <p:spPr bwMode="auto">
          <a:xfrm>
            <a:off x="557213" y="1593850"/>
            <a:ext cx="8229600" cy="44719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vantGarde"/>
        <a:ea typeface=""/>
        <a:cs typeface=""/>
      </a:majorFont>
      <a:minorFont>
        <a:latin typeface="AvantGard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8803</TotalTime>
  <Words>336</Words>
  <Application>Microsoft Office PowerPoint</Application>
  <PresentationFormat>On-screen Show (4:3)</PresentationFormat>
  <Paragraphs>173</Paragraphs>
  <Slides>13</Slides>
  <Notes>13</Notes>
  <HiddenSlides>0</HiddenSlides>
  <MMClips>0</MMClips>
  <ScaleCrop>false</ScaleCrop>
  <HeadingPairs>
    <vt:vector size="6" baseType="variant">
      <vt:variant>
        <vt:lpstr>Theme</vt:lpstr>
      </vt:variant>
      <vt:variant>
        <vt:i4>2</vt:i4>
      </vt:variant>
      <vt:variant>
        <vt:lpstr>Embedded OLE Servers</vt:lpstr>
      </vt:variant>
      <vt:variant>
        <vt:i4>2</vt:i4>
      </vt:variant>
      <vt:variant>
        <vt:lpstr>Slide Titles</vt:lpstr>
      </vt:variant>
      <vt:variant>
        <vt:i4>13</vt:i4>
      </vt:variant>
    </vt:vector>
  </HeadingPairs>
  <TitlesOfParts>
    <vt:vector size="17" baseType="lpstr">
      <vt:lpstr>Custom Design</vt:lpstr>
      <vt:lpstr>1_Custom Design</vt:lpstr>
      <vt:lpstr>Visio</vt:lpstr>
      <vt:lpstr>Worksheet</vt:lpstr>
      <vt:lpstr>San Diego County Regional Airport Authority Capital Development Financing Plan Board Presentation July 9, 2009   </vt:lpstr>
      <vt:lpstr>Overview</vt:lpstr>
      <vt:lpstr>Assumptions</vt:lpstr>
      <vt:lpstr>Assumptions</vt:lpstr>
      <vt:lpstr>Use of Funds Cash Requirements</vt:lpstr>
      <vt:lpstr>Source of Funds Scenario I</vt:lpstr>
      <vt:lpstr>Cumulative Source of Funds</vt:lpstr>
      <vt:lpstr>Scenario Assumptions</vt:lpstr>
      <vt:lpstr>Financial Results – Scenario I 6.00% Bond Interest Rate</vt:lpstr>
      <vt:lpstr>Financial Results – Scenario II 5.50% Bond Interest Rate</vt:lpstr>
      <vt:lpstr>Financial Results – Scenario III 6.75% Bond Interest Rate</vt:lpstr>
      <vt:lpstr>Summary of Scenarios Financial Results - 2013 </vt:lpstr>
      <vt:lpstr>Airport Cost per EPAX Projected 2013</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Rose</dc:creator>
  <cp:lastModifiedBy>AIRPORT\testeban</cp:lastModifiedBy>
  <cp:revision>395</cp:revision>
  <dcterms:created xsi:type="dcterms:W3CDTF">2006-02-04T19:24:13Z</dcterms:created>
  <dcterms:modified xsi:type="dcterms:W3CDTF">2009-07-07T16:03:04Z</dcterms:modified>
</cp:coreProperties>
</file>